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Default Extension="gif" ContentType="image/gif"/>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notesMasterIdLst>
    <p:notesMasterId r:id="rId16"/>
  </p:notesMasterIdLst>
  <p:sldIdLst>
    <p:sldId id="256" r:id="rId2"/>
    <p:sldId id="257" r:id="rId3"/>
    <p:sldId id="267" r:id="rId4"/>
    <p:sldId id="268" r:id="rId5"/>
    <p:sldId id="269" r:id="rId6"/>
    <p:sldId id="261" r:id="rId7"/>
    <p:sldId id="258" r:id="rId8"/>
    <p:sldId id="259" r:id="rId9"/>
    <p:sldId id="260" r:id="rId10"/>
    <p:sldId id="262" r:id="rId11"/>
    <p:sldId id="263" r:id="rId12"/>
    <p:sldId id="264" r:id="rId13"/>
    <p:sldId id="270" r:id="rId14"/>
    <p:sldId id="265" r:id="rId15"/>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pitchFamily="48"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48"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48"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48"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48" charset="-128"/>
        <a:cs typeface="+mn-cs"/>
      </a:defRPr>
    </a:lvl5pPr>
    <a:lvl6pPr marL="2286000" algn="l" defTabSz="914400" rtl="0" eaLnBrk="1" latinLnBrk="0" hangingPunct="1">
      <a:defRPr sz="2400" kern="1200">
        <a:solidFill>
          <a:schemeClr val="tx1"/>
        </a:solidFill>
        <a:latin typeface="Arial" charset="0"/>
        <a:ea typeface="ＭＳ Ｐゴシック" pitchFamily="48" charset="-128"/>
        <a:cs typeface="+mn-cs"/>
      </a:defRPr>
    </a:lvl6pPr>
    <a:lvl7pPr marL="2743200" algn="l" defTabSz="914400" rtl="0" eaLnBrk="1" latinLnBrk="0" hangingPunct="1">
      <a:defRPr sz="2400" kern="1200">
        <a:solidFill>
          <a:schemeClr val="tx1"/>
        </a:solidFill>
        <a:latin typeface="Arial" charset="0"/>
        <a:ea typeface="ＭＳ Ｐゴシック" pitchFamily="48" charset="-128"/>
        <a:cs typeface="+mn-cs"/>
      </a:defRPr>
    </a:lvl7pPr>
    <a:lvl8pPr marL="3200400" algn="l" defTabSz="914400" rtl="0" eaLnBrk="1" latinLnBrk="0" hangingPunct="1">
      <a:defRPr sz="2400" kern="1200">
        <a:solidFill>
          <a:schemeClr val="tx1"/>
        </a:solidFill>
        <a:latin typeface="Arial" charset="0"/>
        <a:ea typeface="ＭＳ Ｐゴシック" pitchFamily="48" charset="-128"/>
        <a:cs typeface="+mn-cs"/>
      </a:defRPr>
    </a:lvl8pPr>
    <a:lvl9pPr marL="3657600" algn="l" defTabSz="914400" rtl="0" eaLnBrk="1" latinLnBrk="0" hangingPunct="1">
      <a:defRPr sz="2400" kern="1200">
        <a:solidFill>
          <a:schemeClr val="tx1"/>
        </a:solidFill>
        <a:latin typeface="Arial" charset="0"/>
        <a:ea typeface="ＭＳ Ｐゴシック" pitchFamily="48"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49094" autoAdjust="0"/>
    <p:restoredTop sz="81854" autoAdjust="0"/>
  </p:normalViewPr>
  <p:slideViewPr>
    <p:cSldViewPr>
      <p:cViewPr varScale="1">
        <p:scale>
          <a:sx n="66" d="100"/>
          <a:sy n="66" d="100"/>
        </p:scale>
        <p:origin x="-1018" y="-8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62" d="100"/>
          <a:sy n="62" d="100"/>
        </p:scale>
        <p:origin x="-2462" y="-77"/>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p>
        </p:txBody>
      </p:sp>
      <p:sp>
        <p:nvSpPr>
          <p:cNvPr id="6147"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17412"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15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p>
        </p:txBody>
      </p:sp>
      <p:sp>
        <p:nvSpPr>
          <p:cNvPr id="615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smtClean="0"/>
            </a:lvl1pPr>
          </a:lstStyle>
          <a:p>
            <a:pPr>
              <a:defRPr/>
            </a:pPr>
            <a:fld id="{6AE2F6ED-672D-4E71-9690-46E6E7CDA3DD}"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48"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48"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48"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48"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48"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E8E12549-EBDB-421A-8EEA-6FF72BED7CE0}" type="slidenum">
              <a:rPr lang="en-US"/>
              <a:pPr/>
              <a:t>1</a:t>
            </a:fld>
            <a:endParaRPr lang="en-US"/>
          </a:p>
        </p:txBody>
      </p:sp>
      <p:sp>
        <p:nvSpPr>
          <p:cNvPr id="18435" name="Rectangle 2"/>
          <p:cNvSpPr>
            <a:spLocks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87D95AD5-B1B3-40E9-8E09-F6656E8C4112}" type="slidenum">
              <a:rPr lang="en-US"/>
              <a:pPr/>
              <a:t>10</a:t>
            </a:fld>
            <a:endParaRPr lang="en-US"/>
          </a:p>
        </p:txBody>
      </p:sp>
      <p:sp>
        <p:nvSpPr>
          <p:cNvPr id="28675" name="Rectangle 2"/>
          <p:cNvSpPr>
            <a:spLocks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08437410-35BE-4068-A61B-E82994BEA766}" type="slidenum">
              <a:rPr lang="en-US"/>
              <a:pPr/>
              <a:t>11</a:t>
            </a:fld>
            <a:endParaRPr lang="en-US"/>
          </a:p>
        </p:txBody>
      </p:sp>
      <p:sp>
        <p:nvSpPr>
          <p:cNvPr id="29699" name="Rectangle 2"/>
          <p:cNvSpPr>
            <a:spLocks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AC10FD8C-86E1-4E71-9BA2-0B18BB82429F}" type="slidenum">
              <a:rPr lang="en-US"/>
              <a:pPr/>
              <a:t>12</a:t>
            </a:fld>
            <a:endParaRPr lang="en-US"/>
          </a:p>
        </p:txBody>
      </p:sp>
      <p:sp>
        <p:nvSpPr>
          <p:cNvPr id="30723" name="Rectangle 2"/>
          <p:cNvSpPr>
            <a:spLocks noChangeArrowheads="1" noTextEdit="1"/>
          </p:cNvSpPr>
          <p:nvPr>
            <p:ph type="sldImg"/>
          </p:nvPr>
        </p:nvSpPr>
        <p:spPr>
          <a:ln/>
        </p:spPr>
      </p:sp>
      <p:sp>
        <p:nvSpPr>
          <p:cNvPr id="3072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65F4F5D6-77A8-427F-BD70-4B24472745D5}" type="slidenum">
              <a:rPr lang="en-US"/>
              <a:pPr/>
              <a:t>13</a:t>
            </a:fld>
            <a:endParaRPr lang="en-US"/>
          </a:p>
        </p:txBody>
      </p:sp>
      <p:sp>
        <p:nvSpPr>
          <p:cNvPr id="31747" name="Rectangle 2"/>
          <p:cNvSpPr>
            <a:spLocks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r>
              <a:rPr lang="en-US" smtClean="0"/>
              <a:t>It’s best to avoid this type of content for a a podcast. Subject matter with lots of details and complex relationships is often conveyed most effectively through lectures and readings. This is because most students listen to podcasts as they perform other tasks (i.e., riding a bus, driving, exercising, walking to class, etc.).  In most cases they won’t be taking notes as they listen.  Always keep in mind the learner's context when selecting content for a podcast. </a:t>
            </a:r>
          </a:p>
          <a:p>
            <a:pPr eaLnBrk="1" hangingPunct="1"/>
            <a:endParaRPr lang="en-US" smtClean="0"/>
          </a:p>
          <a:p>
            <a:pPr eaLnBrk="1" hangingPunct="1"/>
            <a:r>
              <a:rPr lang="en-US" smtClean="0"/>
              <a:t>Podcasts of entire lectures often come across overly formal and stilted.  Important visuals are excluded. Only use lectures as podcasts when you have a strong pedagogical rationale for doing so.</a:t>
            </a:r>
          </a:p>
          <a:p>
            <a:pPr eaLnBrk="1" hangingPunct="1"/>
            <a:endParaRPr lang="en-US" smtClean="0"/>
          </a:p>
          <a:p>
            <a:pPr eaLnBrk="1" hangingPunct="1"/>
            <a:endParaRPr lang="en-US" smtClean="0"/>
          </a:p>
          <a:p>
            <a:pPr eaLnBrk="1" hangingPunct="1"/>
            <a:r>
              <a:rPr lang="en-US" smtClean="0"/>
              <a:t>Limit the scope of your content and don’t try to communicate too much material in a single podcast. Instead, identify important concepts or issues students tend to struggle with and develop a podcast episode that addresses each one.  You can also focus on helping students acquire better learning strategies for approaching specific assignments or topics.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46163098-F1BA-4E80-AB1C-859B3FC69171}" type="slidenum">
              <a:rPr lang="en-US"/>
              <a:pPr/>
              <a:t>14</a:t>
            </a:fld>
            <a:endParaRPr lang="en-US"/>
          </a:p>
        </p:txBody>
      </p:sp>
      <p:sp>
        <p:nvSpPr>
          <p:cNvPr id="32771" name="Rectangle 2"/>
          <p:cNvSpPr>
            <a:spLocks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C5EBD54E-60AA-4333-A6EC-DFA61B379D14}" type="slidenum">
              <a:rPr lang="en-US"/>
              <a:pPr/>
              <a:t>2</a:t>
            </a:fld>
            <a:endParaRPr lang="en-US"/>
          </a:p>
        </p:txBody>
      </p:sp>
      <p:sp>
        <p:nvSpPr>
          <p:cNvPr id="20483" name="Rectangle 2"/>
          <p:cNvSpPr>
            <a:spLocks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0E1BBE47-CEFC-41E3-A6BF-E3413568A82C}" type="slidenum">
              <a:rPr lang="en-US"/>
              <a:pPr/>
              <a:t>3</a:t>
            </a:fld>
            <a:endParaRPr lang="en-US"/>
          </a:p>
        </p:txBody>
      </p:sp>
      <p:sp>
        <p:nvSpPr>
          <p:cNvPr id="21507" name="Rectangle 2"/>
          <p:cNvSpPr>
            <a:spLocks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58F68463-6AE3-4B9B-B270-7BDF674126FF}" type="slidenum">
              <a:rPr lang="en-US"/>
              <a:pPr/>
              <a:t>4</a:t>
            </a:fld>
            <a:endParaRPr lang="en-US"/>
          </a:p>
        </p:txBody>
      </p:sp>
      <p:sp>
        <p:nvSpPr>
          <p:cNvPr id="22531" name="Rectangle 2"/>
          <p:cNvSpPr>
            <a:spLocks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28B4AB6E-8B7E-49C0-A3C9-45C0368B9010}" type="slidenum">
              <a:rPr lang="en-US"/>
              <a:pPr/>
              <a:t>5</a:t>
            </a:fld>
            <a:endParaRPr lang="en-US"/>
          </a:p>
        </p:txBody>
      </p:sp>
      <p:sp>
        <p:nvSpPr>
          <p:cNvPr id="23555" name="Rectangle 2"/>
          <p:cNvSpPr>
            <a:spLocks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609E0807-10DF-4443-ADC5-6CC94B31E1BC}" type="slidenum">
              <a:rPr lang="en-US"/>
              <a:pPr/>
              <a:t>6</a:t>
            </a:fld>
            <a:endParaRPr lang="en-US"/>
          </a:p>
        </p:txBody>
      </p:sp>
      <p:sp>
        <p:nvSpPr>
          <p:cNvPr id="24579" name="Rectangle 2"/>
          <p:cNvSpPr>
            <a:spLocks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r>
              <a:rPr lang="en-US" dirty="0" err="1" smtClean="0"/>
              <a:t>Itunes</a:t>
            </a:r>
            <a:r>
              <a:rPr lang="en-US" dirty="0" smtClean="0"/>
              <a:t>--most of you probably already know about </a:t>
            </a:r>
            <a:r>
              <a:rPr lang="en-US" dirty="0" err="1" smtClean="0"/>
              <a:t>Itunes</a:t>
            </a:r>
            <a:r>
              <a:rPr lang="en-US" dirty="0" smtClean="0"/>
              <a:t>.  How many people have used </a:t>
            </a:r>
            <a:r>
              <a:rPr lang="en-US" dirty="0" err="1" smtClean="0"/>
              <a:t>itunes</a:t>
            </a:r>
            <a:r>
              <a:rPr lang="en-US" dirty="0" smtClean="0"/>
              <a:t>.  It is free, apple product.  It is a commercial </a:t>
            </a:r>
            <a:r>
              <a:rPr lang="en-US" dirty="0" err="1" smtClean="0"/>
              <a:t>webiste</a:t>
            </a:r>
            <a:r>
              <a:rPr lang="en-US" dirty="0" smtClean="0"/>
              <a:t>.  You can buy videos, music, books. Very simple tool to use.</a:t>
            </a:r>
          </a:p>
          <a:p>
            <a:pPr eaLnBrk="1" hangingPunct="1"/>
            <a:r>
              <a:rPr lang="en-US" dirty="0" smtClean="0"/>
              <a:t>Podcast 411--Place to get information to have about podcasts.  News for podcasters.  Informational website.</a:t>
            </a:r>
          </a:p>
          <a:p>
            <a:pPr eaLnBrk="1" hangingPunct="1"/>
            <a:r>
              <a:rPr lang="en-US" dirty="0" smtClean="0"/>
              <a:t>Podcast Alley--Most highly used--known for their voting feature.  To track membership and see how they are doing and also have forums for discussing podcast.</a:t>
            </a:r>
          </a:p>
          <a:p>
            <a:pPr eaLnBrk="1" hangingPunct="1"/>
            <a:r>
              <a:rPr lang="en-US" dirty="0" smtClean="0"/>
              <a:t>Podcast Pickle--</a:t>
            </a:r>
            <a:r>
              <a:rPr lang="en-US" dirty="0" err="1" smtClean="0"/>
              <a:t>orginal</a:t>
            </a:r>
            <a:r>
              <a:rPr lang="en-US" dirty="0" smtClean="0"/>
              <a:t> podcast community.  Have podcasts and </a:t>
            </a:r>
            <a:r>
              <a:rPr lang="en-US" dirty="0" err="1" smtClean="0"/>
              <a:t>forumns</a:t>
            </a:r>
            <a:r>
              <a:rPr lang="en-US" dirty="0" smtClean="0"/>
              <a:t> as well</a:t>
            </a:r>
          </a:p>
          <a:p>
            <a:pPr eaLnBrk="1" hangingPunct="1"/>
            <a:r>
              <a:rPr lang="en-US" dirty="0" smtClean="0"/>
              <a:t>Education Podcast Network--</a:t>
            </a:r>
          </a:p>
          <a:p>
            <a:pPr eaLnBrk="1" hangingPunct="1"/>
            <a:r>
              <a:rPr lang="en-US" dirty="0" smtClean="0"/>
              <a:t>Education Podcast Network--This is a great place to see topics and listen to some of the podcasts</a:t>
            </a:r>
          </a:p>
          <a:p>
            <a:pPr eaLnBrk="1" hangingPunct="1"/>
            <a:endParaRPr lang="en-US" dirty="0" smtClean="0"/>
          </a:p>
          <a:p>
            <a:pPr eaLnBrk="1" hangingPunct="1"/>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EAFDE315-AB34-4C29-8E61-18FFC35C3314}" type="slidenum">
              <a:rPr lang="en-US"/>
              <a:pPr/>
              <a:t>7</a:t>
            </a:fld>
            <a:endParaRPr lang="en-US"/>
          </a:p>
        </p:txBody>
      </p:sp>
      <p:sp>
        <p:nvSpPr>
          <p:cNvPr id="25603" name="Rectangle 2"/>
          <p:cNvSpPr>
            <a:spLocks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55067D94-EADF-45AC-B349-281EE582270C}" type="slidenum">
              <a:rPr lang="en-US"/>
              <a:pPr/>
              <a:t>8</a:t>
            </a:fld>
            <a:endParaRPr lang="en-US"/>
          </a:p>
        </p:txBody>
      </p:sp>
      <p:sp>
        <p:nvSpPr>
          <p:cNvPr id="26627" name="Rectangle 2"/>
          <p:cNvSpPr>
            <a:spLocks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E0A0BA21-0C0C-4006-809C-167184534F26}" type="slidenum">
              <a:rPr lang="en-US"/>
              <a:pPr/>
              <a:t>9</a:t>
            </a:fld>
            <a:endParaRPr lang="en-US"/>
          </a:p>
        </p:txBody>
      </p:sp>
      <p:sp>
        <p:nvSpPr>
          <p:cNvPr id="27651" name="Rectangle 2"/>
          <p:cNvSpPr>
            <a:spLocks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685800" y="2286000"/>
            <a:ext cx="7772400" cy="1143000"/>
          </a:xfrm>
        </p:spPr>
        <p:txBody>
          <a:bodyPr/>
          <a:lstStyle>
            <a:lvl1pPr algn="r">
              <a:defRPr/>
            </a:lvl1pPr>
          </a:lstStyle>
          <a:p>
            <a:r>
              <a:rPr lang="en-US"/>
              <a:t>Click to edit Master title style</a:t>
            </a:r>
          </a:p>
        </p:txBody>
      </p:sp>
      <p:sp>
        <p:nvSpPr>
          <p:cNvPr id="4099" name="Rectangle 3"/>
          <p:cNvSpPr>
            <a:spLocks noGrp="1" noChangeArrowheads="1"/>
          </p:cNvSpPr>
          <p:nvPr>
            <p:ph type="subTitle" idx="1"/>
          </p:nvPr>
        </p:nvSpPr>
        <p:spPr>
          <a:xfrm>
            <a:off x="2057400" y="3810000"/>
            <a:ext cx="6400800" cy="1752600"/>
          </a:xfrm>
        </p:spPr>
        <p:txBody>
          <a:bodyPr/>
          <a:lstStyle>
            <a:lvl1pPr marL="0" indent="0" algn="r">
              <a:buFont typeface="Wingdings" pitchFamily="48" charset="2"/>
              <a:buNone/>
              <a:defRPr/>
            </a:lvl1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322D1B9-5464-488E-A615-65702367D745}"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744A3D3-0E6D-4E1D-AF38-09AED54B234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0D64F14-B3CD-4AEC-B7C7-105DD811A82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5EFCDFC-CCD6-45D1-A4C9-773E648AFEB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3228348-D77B-4FE4-80DF-FAA3ED8541E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1B0E8DD-108C-4F87-8016-22BCA54BAAF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47249E07-22B8-4493-9D2C-E492361F5A1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B8DFE44A-4585-4A9F-BCF9-C46D839E805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91F51399-09D0-4AAD-81E4-562F3B3AF2C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16F974D-777F-4E2F-B1DE-BDB0E6787A0B}"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9F62DF1-3DA4-467F-87BB-B6283C41A4F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a:outerShdw dist="12700" dir="8100000" algn="ctr" rotWithShape="0">
              <a:srgbClr val="FFFFFF">
                <a:alpha val="75000"/>
              </a:srgbClr>
            </a:outerShdw>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5"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a:outerShdw dist="12700" dir="8100000" algn="ctr" rotWithShape="0">
              <a:srgbClr val="FFFFFF">
                <a:alpha val="75000"/>
              </a:srgbClr>
            </a:outerShdw>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6"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solidFill>
                  <a:srgbClr val="FFFFFF"/>
                </a:solidFill>
                <a:latin typeface="+mn-lt"/>
                <a:ea typeface="+mn-ea"/>
              </a:defRPr>
            </a:lvl1pPr>
          </a:lstStyle>
          <a:p>
            <a:pPr>
              <a:defRPr/>
            </a:pPr>
            <a:endParaRPr lang="en-US"/>
          </a:p>
        </p:txBody>
      </p:sp>
      <p:sp>
        <p:nvSpPr>
          <p:cNvPr id="3077"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atin typeface="+mn-lt"/>
                <a:ea typeface="+mn-ea"/>
              </a:defRPr>
            </a:lvl1pPr>
          </a:lstStyle>
          <a:p>
            <a:pPr>
              <a:defRPr/>
            </a:pPr>
            <a:endParaRPr lang="en-US"/>
          </a:p>
        </p:txBody>
      </p:sp>
      <p:sp>
        <p:nvSpPr>
          <p:cNvPr id="3078"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atin typeface="+mn-lt"/>
                <a:ea typeface="+mn-ea"/>
              </a:defRPr>
            </a:lvl1pPr>
          </a:lstStyle>
          <a:p>
            <a:pPr>
              <a:defRPr/>
            </a:pPr>
            <a:fld id="{0FBF353F-CB26-4717-8300-B6832F3CA38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48" charset="0"/>
          <a:ea typeface="MS Pゴシック" pitchFamily="-92" charset="-128"/>
        </a:defRPr>
      </a:lvl2pPr>
      <a:lvl3pPr algn="ctr" rtl="0" eaLnBrk="0" fontAlgn="base" hangingPunct="0">
        <a:spcBef>
          <a:spcPct val="0"/>
        </a:spcBef>
        <a:spcAft>
          <a:spcPct val="0"/>
        </a:spcAft>
        <a:defRPr sz="4400">
          <a:solidFill>
            <a:schemeClr val="tx2"/>
          </a:solidFill>
          <a:latin typeface="Times New Roman" pitchFamily="48" charset="0"/>
          <a:ea typeface="MS Pゴシック" pitchFamily="-92" charset="-128"/>
        </a:defRPr>
      </a:lvl3pPr>
      <a:lvl4pPr algn="ctr" rtl="0" eaLnBrk="0" fontAlgn="base" hangingPunct="0">
        <a:spcBef>
          <a:spcPct val="0"/>
        </a:spcBef>
        <a:spcAft>
          <a:spcPct val="0"/>
        </a:spcAft>
        <a:defRPr sz="4400">
          <a:solidFill>
            <a:schemeClr val="tx2"/>
          </a:solidFill>
          <a:latin typeface="Times New Roman" pitchFamily="48" charset="0"/>
          <a:ea typeface="MS Pゴシック" pitchFamily="-92" charset="-128"/>
        </a:defRPr>
      </a:lvl4pPr>
      <a:lvl5pPr algn="ctr" rtl="0" eaLnBrk="0" fontAlgn="base" hangingPunct="0">
        <a:spcBef>
          <a:spcPct val="0"/>
        </a:spcBef>
        <a:spcAft>
          <a:spcPct val="0"/>
        </a:spcAft>
        <a:defRPr sz="4400">
          <a:solidFill>
            <a:schemeClr val="tx2"/>
          </a:solidFill>
          <a:latin typeface="Times New Roman" pitchFamily="48" charset="0"/>
          <a:ea typeface="MS Pゴシック" pitchFamily="-92" charset="-128"/>
        </a:defRPr>
      </a:lvl5pPr>
      <a:lvl6pPr marL="457200" algn="ctr" rtl="0" fontAlgn="base">
        <a:spcBef>
          <a:spcPct val="0"/>
        </a:spcBef>
        <a:spcAft>
          <a:spcPct val="0"/>
        </a:spcAft>
        <a:defRPr sz="4400">
          <a:solidFill>
            <a:schemeClr val="tx2"/>
          </a:solidFill>
          <a:latin typeface="Times New Roman" pitchFamily="48" charset="0"/>
          <a:ea typeface="MS Pゴシック" pitchFamily="-92" charset="-128"/>
        </a:defRPr>
      </a:lvl6pPr>
      <a:lvl7pPr marL="914400" algn="ctr" rtl="0" fontAlgn="base">
        <a:spcBef>
          <a:spcPct val="0"/>
        </a:spcBef>
        <a:spcAft>
          <a:spcPct val="0"/>
        </a:spcAft>
        <a:defRPr sz="4400">
          <a:solidFill>
            <a:schemeClr val="tx2"/>
          </a:solidFill>
          <a:latin typeface="Times New Roman" pitchFamily="48" charset="0"/>
          <a:ea typeface="MS Pゴシック" pitchFamily="-92" charset="-128"/>
        </a:defRPr>
      </a:lvl7pPr>
      <a:lvl8pPr marL="1371600" algn="ctr" rtl="0" fontAlgn="base">
        <a:spcBef>
          <a:spcPct val="0"/>
        </a:spcBef>
        <a:spcAft>
          <a:spcPct val="0"/>
        </a:spcAft>
        <a:defRPr sz="4400">
          <a:solidFill>
            <a:schemeClr val="tx2"/>
          </a:solidFill>
          <a:latin typeface="Times New Roman" pitchFamily="48" charset="0"/>
          <a:ea typeface="MS Pゴシック" pitchFamily="-92" charset="-128"/>
        </a:defRPr>
      </a:lvl8pPr>
      <a:lvl9pPr marL="1828800" algn="ctr" rtl="0" fontAlgn="base">
        <a:spcBef>
          <a:spcPct val="0"/>
        </a:spcBef>
        <a:spcAft>
          <a:spcPct val="0"/>
        </a:spcAft>
        <a:defRPr sz="4400">
          <a:solidFill>
            <a:schemeClr val="tx2"/>
          </a:solidFill>
          <a:latin typeface="Times New Roman" pitchFamily="48" charset="0"/>
          <a:ea typeface="MS Pゴシック" pitchFamily="-92" charset="-128"/>
        </a:defRPr>
      </a:lvl9pPr>
    </p:titleStyle>
    <p:bodyStyle>
      <a:lvl1pPr marL="342900" indent="-342900" algn="l" rtl="0" eaLnBrk="0" fontAlgn="base" hangingPunct="0">
        <a:spcBef>
          <a:spcPct val="20000"/>
        </a:spcBef>
        <a:spcAft>
          <a:spcPct val="0"/>
        </a:spcAft>
        <a:buFont typeface="Wingdings" pitchFamily="48"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Wingdings" pitchFamily="48" charset="2"/>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Wingdings" pitchFamily="48" charset="2"/>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Wingdings" pitchFamily="48" charset="2"/>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Wingdings" pitchFamily="48" charset="2"/>
        <a:buChar char="§"/>
        <a:defRPr sz="2000">
          <a:solidFill>
            <a:schemeClr val="tx1"/>
          </a:solidFill>
          <a:latin typeface="+mn-lt"/>
          <a:ea typeface="+mn-ea"/>
        </a:defRPr>
      </a:lvl5pPr>
      <a:lvl6pPr marL="2514600" indent="-228600" algn="l" rtl="0" fontAlgn="base">
        <a:spcBef>
          <a:spcPct val="20000"/>
        </a:spcBef>
        <a:spcAft>
          <a:spcPct val="0"/>
        </a:spcAft>
        <a:buFont typeface="Wingdings" pitchFamily="48" charset="2"/>
        <a:buChar char="§"/>
        <a:defRPr sz="2000">
          <a:solidFill>
            <a:schemeClr val="tx1"/>
          </a:solidFill>
          <a:latin typeface="+mn-lt"/>
          <a:ea typeface="+mn-ea"/>
        </a:defRPr>
      </a:lvl6pPr>
      <a:lvl7pPr marL="2971800" indent="-228600" algn="l" rtl="0" fontAlgn="base">
        <a:spcBef>
          <a:spcPct val="20000"/>
        </a:spcBef>
        <a:spcAft>
          <a:spcPct val="0"/>
        </a:spcAft>
        <a:buFont typeface="Wingdings" pitchFamily="48" charset="2"/>
        <a:buChar char="§"/>
        <a:defRPr sz="2000">
          <a:solidFill>
            <a:schemeClr val="tx1"/>
          </a:solidFill>
          <a:latin typeface="+mn-lt"/>
          <a:ea typeface="+mn-ea"/>
        </a:defRPr>
      </a:lvl7pPr>
      <a:lvl8pPr marL="3429000" indent="-228600" algn="l" rtl="0" fontAlgn="base">
        <a:spcBef>
          <a:spcPct val="20000"/>
        </a:spcBef>
        <a:spcAft>
          <a:spcPct val="0"/>
        </a:spcAft>
        <a:buFont typeface="Wingdings" pitchFamily="48" charset="2"/>
        <a:buChar char="§"/>
        <a:defRPr sz="2000">
          <a:solidFill>
            <a:schemeClr val="tx1"/>
          </a:solidFill>
          <a:latin typeface="+mn-lt"/>
          <a:ea typeface="+mn-ea"/>
        </a:defRPr>
      </a:lvl8pPr>
      <a:lvl9pPr marL="3886200" indent="-228600" algn="l" rtl="0" fontAlgn="base">
        <a:spcBef>
          <a:spcPct val="20000"/>
        </a:spcBef>
        <a:spcAft>
          <a:spcPct val="0"/>
        </a:spcAft>
        <a:buFont typeface="Wingdings" pitchFamily="48" charset="2"/>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inspiration.com/" TargetMode="External"/><Relationship Id="rId7" Type="http://schemas.openxmlformats.org/officeDocument/2006/relationships/hyperlink" Target="../../Desktop/podcast_script_rubric.doc"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Desktop/PodcastStoryboard.doc" TargetMode="External"/><Relationship Id="rId5" Type="http://schemas.openxmlformats.org/officeDocument/2006/relationships/hyperlink" Target="http://www.mindmeister.com/" TargetMode="External"/><Relationship Id="rId4" Type="http://schemas.openxmlformats.org/officeDocument/2006/relationships/hyperlink" Target="http://www.gliffy.com/"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engage.doit.wisc.edu/podcasting/teaching/index.html#1"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starr.net/is/fu.html"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8.gif"/><Relationship Id="rId5" Type="http://schemas.openxmlformats.org/officeDocument/2006/relationships/hyperlink" Target="http://justonthehorizon.blogspot.com/2009/11/fair-use-fairy-tale.html" TargetMode="External"/><Relationship Id="rId4" Type="http://schemas.openxmlformats.org/officeDocument/2006/relationships/hyperlink" Target="../../../Desktop/Checklist.pdf"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itunes.com" TargetMode="External"/><Relationship Id="rId7" Type="http://schemas.openxmlformats.org/officeDocument/2006/relationships/hyperlink" Target="http://epnweb.org/"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http://www.podcastpickle.com/" TargetMode="External"/><Relationship Id="rId5" Type="http://schemas.openxmlformats.org/officeDocument/2006/relationships/hyperlink" Target="http://www.podcastalley.com" TargetMode="External"/><Relationship Id="rId4" Type="http://schemas.openxmlformats.org/officeDocument/2006/relationships/hyperlink" Target="http://www.podcast411.com/"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itunes.apple.com/podcast/b-n-meet-writers-audio-interviews/id177873061"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hyperlink" Target="http://casdleap.net/mod/resource/view.php?id=15222" TargetMode="External"/><Relationship Id="rId4" Type="http://schemas.openxmlformats.org/officeDocument/2006/relationships/hyperlink" Target="http://itunes.apple.com/podcast/pri-selected-shorts/id253191824"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www.apple.com"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podcastalley.com"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defRPr/>
            </a:pPr>
            <a:r>
              <a:rPr lang="en-US" smtClean="0"/>
              <a:t>Podcasting in Education</a:t>
            </a:r>
          </a:p>
        </p:txBody>
      </p:sp>
      <p:sp>
        <p:nvSpPr>
          <p:cNvPr id="2051" name="Rectangle 3"/>
          <p:cNvSpPr>
            <a:spLocks noGrp="1" noChangeArrowheads="1"/>
          </p:cNvSpPr>
          <p:nvPr>
            <p:ph type="subTitle" idx="1"/>
          </p:nvPr>
        </p:nvSpPr>
        <p:spPr/>
        <p:txBody>
          <a:bodyPr/>
          <a:lstStyle/>
          <a:p>
            <a:pPr algn="ctr" eaLnBrk="1" hangingPunct="1"/>
            <a:endParaRPr lang="en-US" dirty="0" smtClean="0"/>
          </a:p>
          <a:p>
            <a:pPr algn="ctr" eaLnBrk="1" hangingPunct="1"/>
            <a:endParaRPr lang="en-US" dirty="0" smtClean="0"/>
          </a:p>
          <a:p>
            <a:pPr algn="ctr" eaLnBrk="1" hangingPunct="1"/>
            <a:endParaRPr lang="en-US" dirty="0" smtClean="0"/>
          </a:p>
        </p:txBody>
      </p:sp>
      <p:pic>
        <p:nvPicPr>
          <p:cNvPr id="2052" name="Picture 4" descr="C:\Documents and Settings\Cairnsco\Local Settings\Temporary Internet Files\Content.IE5\CBSK4RTG\MCj04247620000[1].wmf"/>
          <p:cNvPicPr>
            <a:picLocks noChangeAspect="1" noChangeArrowheads="1"/>
          </p:cNvPicPr>
          <p:nvPr/>
        </p:nvPicPr>
        <p:blipFill>
          <a:blip r:embed="rId3"/>
          <a:srcRect/>
          <a:stretch>
            <a:fillRect/>
          </a:stretch>
        </p:blipFill>
        <p:spPr bwMode="auto">
          <a:xfrm>
            <a:off x="7162800" y="381000"/>
            <a:ext cx="1711325" cy="1873250"/>
          </a:xfrm>
          <a:prstGeom prst="rect">
            <a:avLst/>
          </a:prstGeom>
          <a:noFill/>
          <a:ln w="9525">
            <a:noFill/>
            <a:miter lim="800000"/>
            <a:headEnd/>
            <a:tailEnd/>
          </a:ln>
        </p:spPr>
      </p:pic>
      <p:pic>
        <p:nvPicPr>
          <p:cNvPr id="2053" name="Picture 5" descr="C:\Documents and Settings\Cairnsco\Local Settings\Temporary Internet Files\Content.IE5\CBSK4RTG\MCj04347990000[1].png"/>
          <p:cNvPicPr>
            <a:picLocks noChangeAspect="1" noChangeArrowheads="1"/>
          </p:cNvPicPr>
          <p:nvPr/>
        </p:nvPicPr>
        <p:blipFill>
          <a:blip r:embed="rId4"/>
          <a:srcRect/>
          <a:stretch>
            <a:fillRect/>
          </a:stretch>
        </p:blipFill>
        <p:spPr bwMode="auto">
          <a:xfrm>
            <a:off x="1066800" y="4419600"/>
            <a:ext cx="1828800" cy="1828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defRPr/>
            </a:pPr>
            <a:r>
              <a:rPr lang="en-US" smtClean="0"/>
              <a:t>Brainstorming Ideas</a:t>
            </a:r>
          </a:p>
        </p:txBody>
      </p:sp>
      <p:sp>
        <p:nvSpPr>
          <p:cNvPr id="16387" name="Rectangle 3"/>
          <p:cNvSpPr>
            <a:spLocks noGrp="1" noChangeArrowheads="1"/>
          </p:cNvSpPr>
          <p:nvPr>
            <p:ph type="body" idx="1"/>
          </p:nvPr>
        </p:nvSpPr>
        <p:spPr/>
        <p:txBody>
          <a:bodyPr/>
          <a:lstStyle/>
          <a:p>
            <a:pPr eaLnBrk="1" hangingPunct="1"/>
            <a:r>
              <a:rPr lang="en-US" sz="2800" smtClean="0"/>
              <a:t>What type of </a:t>
            </a:r>
            <a:r>
              <a:rPr lang="en-US" sz="2800" b="1" i="1" smtClean="0"/>
              <a:t>Podcast</a:t>
            </a:r>
            <a:r>
              <a:rPr lang="en-US" sz="2800" smtClean="0"/>
              <a:t> would you like to create?</a:t>
            </a:r>
          </a:p>
          <a:p>
            <a:pPr eaLnBrk="1" hangingPunct="1"/>
            <a:r>
              <a:rPr lang="en-US" sz="2800" smtClean="0"/>
              <a:t>What kind of </a:t>
            </a:r>
            <a:r>
              <a:rPr lang="en-US" sz="2800" b="1" i="1" smtClean="0"/>
              <a:t>Information</a:t>
            </a:r>
            <a:r>
              <a:rPr lang="en-US" sz="2800" smtClean="0"/>
              <a:t> do you want to share or have your students share?</a:t>
            </a:r>
          </a:p>
          <a:p>
            <a:pPr eaLnBrk="1" hangingPunct="1"/>
            <a:r>
              <a:rPr lang="en-US" sz="2800" smtClean="0"/>
              <a:t>Have a </a:t>
            </a:r>
            <a:r>
              <a:rPr lang="en-US" sz="2800" b="1" i="1" smtClean="0"/>
              <a:t>Focus</a:t>
            </a:r>
            <a:endParaRPr lang="en-US" sz="2800" smtClean="0"/>
          </a:p>
          <a:p>
            <a:pPr lvl="1" eaLnBrk="1" hangingPunct="1"/>
            <a:r>
              <a:rPr lang="en-US" sz="2400" smtClean="0"/>
              <a:t>Inform</a:t>
            </a:r>
          </a:p>
          <a:p>
            <a:pPr lvl="1" eaLnBrk="1" hangingPunct="1"/>
            <a:r>
              <a:rPr lang="en-US" sz="2400" smtClean="0"/>
              <a:t>Entertain</a:t>
            </a:r>
          </a:p>
          <a:p>
            <a:pPr lvl="1" eaLnBrk="1" hangingPunct="1"/>
            <a:r>
              <a:rPr lang="en-US" sz="2400" smtClean="0"/>
              <a:t>Persuade</a:t>
            </a:r>
          </a:p>
          <a:p>
            <a:pPr lvl="1" eaLnBrk="1" hangingPunct="1"/>
            <a:r>
              <a:rPr lang="en-US" sz="2400" smtClean="0"/>
              <a:t>Or a mix of two or three</a:t>
            </a:r>
          </a:p>
        </p:txBody>
      </p:sp>
      <p:pic>
        <p:nvPicPr>
          <p:cNvPr id="12292" name="Picture 4" descr="C:\Documents and Settings\Cairnsco\Local Settings\Temporary Internet Files\Content.IE5\NH7ATZCL\MCj04260720000[1].wmf"/>
          <p:cNvPicPr>
            <a:picLocks noChangeAspect="1" noChangeArrowheads="1"/>
          </p:cNvPicPr>
          <p:nvPr/>
        </p:nvPicPr>
        <p:blipFill>
          <a:blip r:embed="rId3"/>
          <a:srcRect/>
          <a:stretch>
            <a:fillRect/>
          </a:stretch>
        </p:blipFill>
        <p:spPr bwMode="auto">
          <a:xfrm>
            <a:off x="7696200" y="0"/>
            <a:ext cx="1143000" cy="18256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animEffect transition="in" filter="dissolve">
                                      <p:cBhvr>
                                        <p:cTn id="7" dur="500"/>
                                        <p:tgtEl>
                                          <p:spTgt spid="1638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6387">
                                            <p:txEl>
                                              <p:pRg st="1" end="1"/>
                                            </p:txEl>
                                          </p:spTgt>
                                        </p:tgtEl>
                                        <p:attrNameLst>
                                          <p:attrName>style.visibility</p:attrName>
                                        </p:attrNameLst>
                                      </p:cBhvr>
                                      <p:to>
                                        <p:strVal val="visible"/>
                                      </p:to>
                                    </p:set>
                                    <p:animEffect transition="in" filter="dissolve">
                                      <p:cBhvr>
                                        <p:cTn id="12" dur="500"/>
                                        <p:tgtEl>
                                          <p:spTgt spid="1638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6387">
                                            <p:txEl>
                                              <p:pRg st="2" end="2"/>
                                            </p:txEl>
                                          </p:spTgt>
                                        </p:tgtEl>
                                        <p:attrNameLst>
                                          <p:attrName>style.visibility</p:attrName>
                                        </p:attrNameLst>
                                      </p:cBhvr>
                                      <p:to>
                                        <p:strVal val="visible"/>
                                      </p:to>
                                    </p:set>
                                    <p:animEffect transition="in" filter="dissolve">
                                      <p:cBhvr>
                                        <p:cTn id="17" dur="500"/>
                                        <p:tgtEl>
                                          <p:spTgt spid="1638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6387">
                                            <p:txEl>
                                              <p:pRg st="3" end="3"/>
                                            </p:txEl>
                                          </p:spTgt>
                                        </p:tgtEl>
                                        <p:attrNameLst>
                                          <p:attrName>style.visibility</p:attrName>
                                        </p:attrNameLst>
                                      </p:cBhvr>
                                      <p:to>
                                        <p:strVal val="visible"/>
                                      </p:to>
                                    </p:set>
                                    <p:animEffect transition="in" filter="dissolve">
                                      <p:cBhvr>
                                        <p:cTn id="22" dur="500"/>
                                        <p:tgtEl>
                                          <p:spTgt spid="1638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6387">
                                            <p:txEl>
                                              <p:pRg st="4" end="4"/>
                                            </p:txEl>
                                          </p:spTgt>
                                        </p:tgtEl>
                                        <p:attrNameLst>
                                          <p:attrName>style.visibility</p:attrName>
                                        </p:attrNameLst>
                                      </p:cBhvr>
                                      <p:to>
                                        <p:strVal val="visible"/>
                                      </p:to>
                                    </p:set>
                                    <p:animEffect transition="in" filter="dissolve">
                                      <p:cBhvr>
                                        <p:cTn id="27" dur="500"/>
                                        <p:tgtEl>
                                          <p:spTgt spid="1638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6387">
                                            <p:txEl>
                                              <p:pRg st="5" end="5"/>
                                            </p:txEl>
                                          </p:spTgt>
                                        </p:tgtEl>
                                        <p:attrNameLst>
                                          <p:attrName>style.visibility</p:attrName>
                                        </p:attrNameLst>
                                      </p:cBhvr>
                                      <p:to>
                                        <p:strVal val="visible"/>
                                      </p:to>
                                    </p:set>
                                    <p:animEffect transition="in" filter="dissolve">
                                      <p:cBhvr>
                                        <p:cTn id="32" dur="500"/>
                                        <p:tgtEl>
                                          <p:spTgt spid="16387">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6387">
                                            <p:txEl>
                                              <p:pRg st="6" end="6"/>
                                            </p:txEl>
                                          </p:spTgt>
                                        </p:tgtEl>
                                        <p:attrNameLst>
                                          <p:attrName>style.visibility</p:attrName>
                                        </p:attrNameLst>
                                      </p:cBhvr>
                                      <p:to>
                                        <p:strVal val="visible"/>
                                      </p:to>
                                    </p:set>
                                    <p:animEffect transition="in" filter="dissolve">
                                      <p:cBhvr>
                                        <p:cTn id="37" dur="500"/>
                                        <p:tgtEl>
                                          <p:spTgt spid="1638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bldLvl="2"/>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defRPr/>
            </a:pPr>
            <a:r>
              <a:rPr lang="en-US" smtClean="0"/>
              <a:t>Steps for Planning</a:t>
            </a:r>
          </a:p>
        </p:txBody>
      </p:sp>
      <p:sp>
        <p:nvSpPr>
          <p:cNvPr id="17411" name="Rectangle 3"/>
          <p:cNvSpPr>
            <a:spLocks noGrp="1" noChangeArrowheads="1"/>
          </p:cNvSpPr>
          <p:nvPr>
            <p:ph type="body" idx="1"/>
          </p:nvPr>
        </p:nvSpPr>
        <p:spPr/>
        <p:txBody>
          <a:bodyPr/>
          <a:lstStyle/>
          <a:p>
            <a:pPr eaLnBrk="1" hangingPunct="1">
              <a:defRPr/>
            </a:pPr>
            <a:r>
              <a:rPr lang="en-US" smtClean="0"/>
              <a:t>Common Elements</a:t>
            </a:r>
          </a:p>
          <a:p>
            <a:pPr lvl="1" eaLnBrk="1" hangingPunct="1">
              <a:defRPr/>
            </a:pPr>
            <a:r>
              <a:rPr lang="en-US" smtClean="0"/>
              <a:t>Intro/Outro</a:t>
            </a:r>
          </a:p>
          <a:p>
            <a:pPr lvl="1" eaLnBrk="1" hangingPunct="1">
              <a:defRPr/>
            </a:pPr>
            <a:r>
              <a:rPr lang="en-US" smtClean="0"/>
              <a:t>Segments--Regular or Feature</a:t>
            </a:r>
          </a:p>
          <a:p>
            <a:pPr lvl="1" eaLnBrk="1" hangingPunct="1">
              <a:defRPr/>
            </a:pPr>
            <a:r>
              <a:rPr lang="en-US" smtClean="0"/>
              <a:t>Interviews, co-hosts, guests</a:t>
            </a:r>
          </a:p>
          <a:p>
            <a:pPr lvl="1" eaLnBrk="1" hangingPunct="1">
              <a:defRPr/>
            </a:pPr>
            <a:r>
              <a:rPr lang="en-US" smtClean="0"/>
              <a:t>Background Music/Sound Effects</a:t>
            </a:r>
          </a:p>
          <a:p>
            <a:pPr lvl="1" eaLnBrk="1" hangingPunct="1">
              <a:defRPr/>
            </a:pPr>
            <a:r>
              <a:rPr lang="en-US" smtClean="0"/>
              <a:t>Contact Information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dissolve">
                                      <p:cBhvr>
                                        <p:cTn id="7" dur="500"/>
                                        <p:tgtEl>
                                          <p:spTgt spid="1741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7411">
                                            <p:txEl>
                                              <p:pRg st="0" end="0"/>
                                            </p:txEl>
                                          </p:spTgt>
                                        </p:tgtEl>
                                        <p:attrNameLst>
                                          <p:attrName>style.visibility</p:attrName>
                                        </p:attrNameLst>
                                      </p:cBhvr>
                                      <p:to>
                                        <p:strVal val="visible"/>
                                      </p:to>
                                    </p:set>
                                    <p:animEffect transition="in" filter="dissolve">
                                      <p:cBhvr>
                                        <p:cTn id="12" dur="500"/>
                                        <p:tgtEl>
                                          <p:spTgt spid="1741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7411">
                                            <p:txEl>
                                              <p:pRg st="1" end="1"/>
                                            </p:txEl>
                                          </p:spTgt>
                                        </p:tgtEl>
                                        <p:attrNameLst>
                                          <p:attrName>style.visibility</p:attrName>
                                        </p:attrNameLst>
                                      </p:cBhvr>
                                      <p:to>
                                        <p:strVal val="visible"/>
                                      </p:to>
                                    </p:set>
                                    <p:animEffect transition="in" filter="dissolve">
                                      <p:cBhvr>
                                        <p:cTn id="17" dur="500"/>
                                        <p:tgtEl>
                                          <p:spTgt spid="17411">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7411">
                                            <p:txEl>
                                              <p:pRg st="2" end="2"/>
                                            </p:txEl>
                                          </p:spTgt>
                                        </p:tgtEl>
                                        <p:attrNameLst>
                                          <p:attrName>style.visibility</p:attrName>
                                        </p:attrNameLst>
                                      </p:cBhvr>
                                      <p:to>
                                        <p:strVal val="visible"/>
                                      </p:to>
                                    </p:set>
                                    <p:animEffect transition="in" filter="dissolve">
                                      <p:cBhvr>
                                        <p:cTn id="22" dur="500"/>
                                        <p:tgtEl>
                                          <p:spTgt spid="17411">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7411">
                                            <p:txEl>
                                              <p:pRg st="3" end="3"/>
                                            </p:txEl>
                                          </p:spTgt>
                                        </p:tgtEl>
                                        <p:attrNameLst>
                                          <p:attrName>style.visibility</p:attrName>
                                        </p:attrNameLst>
                                      </p:cBhvr>
                                      <p:to>
                                        <p:strVal val="visible"/>
                                      </p:to>
                                    </p:set>
                                    <p:animEffect transition="in" filter="dissolve">
                                      <p:cBhvr>
                                        <p:cTn id="27" dur="500"/>
                                        <p:tgtEl>
                                          <p:spTgt spid="17411">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7411">
                                            <p:txEl>
                                              <p:pRg st="4" end="4"/>
                                            </p:txEl>
                                          </p:spTgt>
                                        </p:tgtEl>
                                        <p:attrNameLst>
                                          <p:attrName>style.visibility</p:attrName>
                                        </p:attrNameLst>
                                      </p:cBhvr>
                                      <p:to>
                                        <p:strVal val="visible"/>
                                      </p:to>
                                    </p:set>
                                    <p:animEffect transition="in" filter="dissolve">
                                      <p:cBhvr>
                                        <p:cTn id="32" dur="500"/>
                                        <p:tgtEl>
                                          <p:spTgt spid="17411">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7411">
                                            <p:txEl>
                                              <p:pRg st="5" end="5"/>
                                            </p:txEl>
                                          </p:spTgt>
                                        </p:tgtEl>
                                        <p:attrNameLst>
                                          <p:attrName>style.visibility</p:attrName>
                                        </p:attrNameLst>
                                      </p:cBhvr>
                                      <p:to>
                                        <p:strVal val="visible"/>
                                      </p:to>
                                    </p:set>
                                    <p:animEffect transition="in" filter="dissolve">
                                      <p:cBhvr>
                                        <p:cTn id="37" dur="500"/>
                                        <p:tgtEl>
                                          <p:spTgt spid="1741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p:bldP spid="17411" grpId="0" build="p" bldLvl="2"/>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defRPr/>
            </a:pPr>
            <a:r>
              <a:rPr lang="en-US" smtClean="0"/>
              <a:t>Additional Planning</a:t>
            </a:r>
          </a:p>
        </p:txBody>
      </p:sp>
      <p:sp>
        <p:nvSpPr>
          <p:cNvPr id="18435" name="Rectangle 3"/>
          <p:cNvSpPr>
            <a:spLocks noGrp="1" noChangeArrowheads="1"/>
          </p:cNvSpPr>
          <p:nvPr>
            <p:ph type="body" idx="1"/>
          </p:nvPr>
        </p:nvSpPr>
        <p:spPr/>
        <p:txBody>
          <a:bodyPr/>
          <a:lstStyle/>
          <a:p>
            <a:pPr eaLnBrk="1" hangingPunct="1">
              <a:defRPr/>
            </a:pPr>
            <a:r>
              <a:rPr lang="en-US" dirty="0" smtClean="0"/>
              <a:t>Important to have a script and a plan</a:t>
            </a:r>
          </a:p>
          <a:p>
            <a:pPr lvl="1" eaLnBrk="1" hangingPunct="1">
              <a:defRPr/>
            </a:pPr>
            <a:r>
              <a:rPr lang="en-US" dirty="0" smtClean="0"/>
              <a:t>Map out your show using </a:t>
            </a:r>
            <a:r>
              <a:rPr lang="en-US" dirty="0" smtClean="0">
                <a:hlinkClick r:id="rId3"/>
              </a:rPr>
              <a:t>Inspiration,</a:t>
            </a:r>
            <a:r>
              <a:rPr lang="en-US" dirty="0" smtClean="0"/>
              <a:t> </a:t>
            </a:r>
            <a:r>
              <a:rPr lang="en-US" dirty="0" smtClean="0">
                <a:hlinkClick r:id="rId4"/>
              </a:rPr>
              <a:t>Gliffy</a:t>
            </a:r>
            <a:r>
              <a:rPr lang="en-US" dirty="0" smtClean="0"/>
              <a:t>, or </a:t>
            </a:r>
            <a:r>
              <a:rPr lang="en-US" dirty="0" smtClean="0">
                <a:hlinkClick r:id="rId5"/>
              </a:rPr>
              <a:t>MindMeister</a:t>
            </a:r>
            <a:endParaRPr lang="en-US" dirty="0" smtClean="0"/>
          </a:p>
          <a:p>
            <a:pPr lvl="1" eaLnBrk="1" hangingPunct="1">
              <a:defRPr/>
            </a:pPr>
            <a:r>
              <a:rPr lang="en-US" dirty="0" smtClean="0">
                <a:hlinkClick r:id="rId6" action="ppaction://hlinkfile"/>
              </a:rPr>
              <a:t>Storyboarding</a:t>
            </a:r>
            <a:endParaRPr lang="en-US" dirty="0" smtClean="0"/>
          </a:p>
          <a:p>
            <a:pPr lvl="1" eaLnBrk="1" hangingPunct="1">
              <a:defRPr/>
            </a:pPr>
            <a:r>
              <a:rPr lang="en-US" dirty="0" smtClean="0">
                <a:hlinkClick r:id="rId7" action="ppaction://hlinkfile"/>
              </a:rPr>
              <a:t>Scripting</a:t>
            </a:r>
            <a:endParaRPr lang="en-US" dirty="0" smtClean="0"/>
          </a:p>
          <a:p>
            <a:pPr lvl="1" eaLnBrk="1" hangingPunct="1">
              <a:defRPr/>
            </a:pPr>
            <a:r>
              <a:rPr lang="en-US" dirty="0" smtClean="0"/>
              <a:t>Live or unrehearsed shows</a:t>
            </a:r>
          </a:p>
          <a:p>
            <a:pPr lvl="1" eaLnBrk="1" hangingPunct="1">
              <a:defRPr/>
            </a:pP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8434"/>
                                        </p:tgtEl>
                                        <p:attrNameLst>
                                          <p:attrName>style.visibility</p:attrName>
                                        </p:attrNameLst>
                                      </p:cBhvr>
                                      <p:to>
                                        <p:strVal val="visible"/>
                                      </p:to>
                                    </p:set>
                                    <p:animEffect transition="in" filter="dissolve">
                                      <p:cBhvr>
                                        <p:cTn id="7" dur="500"/>
                                        <p:tgtEl>
                                          <p:spTgt spid="1843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8435">
                                            <p:txEl>
                                              <p:pRg st="0" end="0"/>
                                            </p:txEl>
                                          </p:spTgt>
                                        </p:tgtEl>
                                        <p:attrNameLst>
                                          <p:attrName>style.visibility</p:attrName>
                                        </p:attrNameLst>
                                      </p:cBhvr>
                                      <p:to>
                                        <p:strVal val="visible"/>
                                      </p:to>
                                    </p:set>
                                    <p:animEffect transition="in" filter="dissolve">
                                      <p:cBhvr>
                                        <p:cTn id="12" dur="500"/>
                                        <p:tgtEl>
                                          <p:spTgt spid="1843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8435">
                                            <p:txEl>
                                              <p:pRg st="1" end="1"/>
                                            </p:txEl>
                                          </p:spTgt>
                                        </p:tgtEl>
                                        <p:attrNameLst>
                                          <p:attrName>style.visibility</p:attrName>
                                        </p:attrNameLst>
                                      </p:cBhvr>
                                      <p:to>
                                        <p:strVal val="visible"/>
                                      </p:to>
                                    </p:set>
                                    <p:animEffect transition="in" filter="dissolve">
                                      <p:cBhvr>
                                        <p:cTn id="17" dur="500"/>
                                        <p:tgtEl>
                                          <p:spTgt spid="1843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8435">
                                            <p:txEl>
                                              <p:pRg st="2" end="2"/>
                                            </p:txEl>
                                          </p:spTgt>
                                        </p:tgtEl>
                                        <p:attrNameLst>
                                          <p:attrName>style.visibility</p:attrName>
                                        </p:attrNameLst>
                                      </p:cBhvr>
                                      <p:to>
                                        <p:strVal val="visible"/>
                                      </p:to>
                                    </p:set>
                                    <p:animEffect transition="in" filter="dissolve">
                                      <p:cBhvr>
                                        <p:cTn id="22" dur="500"/>
                                        <p:tgtEl>
                                          <p:spTgt spid="18435">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8435">
                                            <p:txEl>
                                              <p:pRg st="3" end="3"/>
                                            </p:txEl>
                                          </p:spTgt>
                                        </p:tgtEl>
                                        <p:attrNameLst>
                                          <p:attrName>style.visibility</p:attrName>
                                        </p:attrNameLst>
                                      </p:cBhvr>
                                      <p:to>
                                        <p:strVal val="visible"/>
                                      </p:to>
                                    </p:set>
                                    <p:animEffect transition="in" filter="dissolve">
                                      <p:cBhvr>
                                        <p:cTn id="27" dur="500"/>
                                        <p:tgtEl>
                                          <p:spTgt spid="18435">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8435">
                                            <p:txEl>
                                              <p:pRg st="4" end="4"/>
                                            </p:txEl>
                                          </p:spTgt>
                                        </p:tgtEl>
                                        <p:attrNameLst>
                                          <p:attrName>style.visibility</p:attrName>
                                        </p:attrNameLst>
                                      </p:cBhvr>
                                      <p:to>
                                        <p:strVal val="visible"/>
                                      </p:to>
                                    </p:set>
                                    <p:animEffect transition="in" filter="dissolve">
                                      <p:cBhvr>
                                        <p:cTn id="32" dur="500"/>
                                        <p:tgtEl>
                                          <p:spTgt spid="1843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p:bldP spid="18435" grpId="0" build="p" bldLvl="2"/>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defRPr/>
            </a:pPr>
            <a:r>
              <a:rPr lang="en-US" smtClean="0"/>
              <a:t>Things to Consider….</a:t>
            </a:r>
          </a:p>
        </p:txBody>
      </p:sp>
      <p:sp>
        <p:nvSpPr>
          <p:cNvPr id="31747" name="Rectangle 3"/>
          <p:cNvSpPr>
            <a:spLocks noGrp="1" noChangeArrowheads="1"/>
          </p:cNvSpPr>
          <p:nvPr>
            <p:ph type="body" idx="1"/>
          </p:nvPr>
        </p:nvSpPr>
        <p:spPr>
          <a:xfrm>
            <a:off x="685800" y="1676400"/>
            <a:ext cx="8458200" cy="4114800"/>
          </a:xfrm>
        </p:spPr>
        <p:txBody>
          <a:bodyPr/>
          <a:lstStyle/>
          <a:p>
            <a:pPr marL="287338" indent="-287338" eaLnBrk="1" hangingPunct="1">
              <a:defRPr/>
            </a:pPr>
            <a:r>
              <a:rPr lang="en-US" dirty="0" smtClean="0"/>
              <a:t>Avoid complex material that includes lots of facts and figures.</a:t>
            </a:r>
          </a:p>
          <a:p>
            <a:pPr marL="287338" indent="-287338" eaLnBrk="1" hangingPunct="1">
              <a:defRPr/>
            </a:pPr>
            <a:r>
              <a:rPr lang="en-US" dirty="0" smtClean="0"/>
              <a:t>Recordings of classroom lectures may not be the best use of podcasting.</a:t>
            </a:r>
          </a:p>
          <a:p>
            <a:pPr marL="287338" indent="-287338" eaLnBrk="1" hangingPunct="1">
              <a:defRPr/>
            </a:pPr>
            <a:r>
              <a:rPr lang="en-US" dirty="0" smtClean="0"/>
              <a:t>Narrow the focus of a podcast. </a:t>
            </a:r>
          </a:p>
          <a:p>
            <a:pPr marL="287338" indent="-287338" eaLnBrk="1" hangingPunct="1">
              <a:buFont typeface="Wingdings" pitchFamily="48" charset="2"/>
              <a:buNone/>
              <a:defRPr/>
            </a:pPr>
            <a:r>
              <a:rPr lang="en-US" dirty="0" smtClean="0">
                <a:hlinkClick r:id="rId3"/>
              </a:rPr>
              <a:t>Engage--Transforming Teaching and Learning through Technology</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1746"/>
                                        </p:tgtEl>
                                        <p:attrNameLst>
                                          <p:attrName>style.visibility</p:attrName>
                                        </p:attrNameLst>
                                      </p:cBhvr>
                                      <p:to>
                                        <p:strVal val="visible"/>
                                      </p:to>
                                    </p:set>
                                    <p:animEffect transition="in" filter="dissolve">
                                      <p:cBhvr>
                                        <p:cTn id="7" dur="500"/>
                                        <p:tgtEl>
                                          <p:spTgt spid="3174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1747">
                                            <p:txEl>
                                              <p:pRg st="0" end="0"/>
                                            </p:txEl>
                                          </p:spTgt>
                                        </p:tgtEl>
                                        <p:attrNameLst>
                                          <p:attrName>style.visibility</p:attrName>
                                        </p:attrNameLst>
                                      </p:cBhvr>
                                      <p:to>
                                        <p:strVal val="visible"/>
                                      </p:to>
                                    </p:set>
                                    <p:animEffect transition="in" filter="dissolve">
                                      <p:cBhvr>
                                        <p:cTn id="12" dur="500"/>
                                        <p:tgtEl>
                                          <p:spTgt spid="3174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1747">
                                            <p:txEl>
                                              <p:pRg st="1" end="1"/>
                                            </p:txEl>
                                          </p:spTgt>
                                        </p:tgtEl>
                                        <p:attrNameLst>
                                          <p:attrName>style.visibility</p:attrName>
                                        </p:attrNameLst>
                                      </p:cBhvr>
                                      <p:to>
                                        <p:strVal val="visible"/>
                                      </p:to>
                                    </p:set>
                                    <p:animEffect transition="in" filter="dissolve">
                                      <p:cBhvr>
                                        <p:cTn id="17" dur="500"/>
                                        <p:tgtEl>
                                          <p:spTgt spid="3174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1747">
                                            <p:txEl>
                                              <p:pRg st="2" end="2"/>
                                            </p:txEl>
                                          </p:spTgt>
                                        </p:tgtEl>
                                        <p:attrNameLst>
                                          <p:attrName>style.visibility</p:attrName>
                                        </p:attrNameLst>
                                      </p:cBhvr>
                                      <p:to>
                                        <p:strVal val="visible"/>
                                      </p:to>
                                    </p:set>
                                    <p:animEffect transition="in" filter="dissolve">
                                      <p:cBhvr>
                                        <p:cTn id="22" dur="500"/>
                                        <p:tgtEl>
                                          <p:spTgt spid="31747">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1747">
                                            <p:txEl>
                                              <p:pRg st="3" end="3"/>
                                            </p:txEl>
                                          </p:spTgt>
                                        </p:tgtEl>
                                        <p:attrNameLst>
                                          <p:attrName>style.visibility</p:attrName>
                                        </p:attrNameLst>
                                      </p:cBhvr>
                                      <p:to>
                                        <p:strVal val="visible"/>
                                      </p:to>
                                    </p:set>
                                    <p:animEffect transition="in" filter="dissolve">
                                      <p:cBhvr>
                                        <p:cTn id="27" dur="500"/>
                                        <p:tgtEl>
                                          <p:spTgt spid="3174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p:bldP spid="31747"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defRPr/>
            </a:pPr>
            <a:r>
              <a:rPr lang="en-US" smtClean="0"/>
              <a:t>Copyright and FairUse</a:t>
            </a:r>
          </a:p>
        </p:txBody>
      </p:sp>
      <p:sp>
        <p:nvSpPr>
          <p:cNvPr id="19459" name="Rectangle 3"/>
          <p:cNvSpPr>
            <a:spLocks noGrp="1" noChangeArrowheads="1"/>
          </p:cNvSpPr>
          <p:nvPr>
            <p:ph type="body" idx="1"/>
          </p:nvPr>
        </p:nvSpPr>
        <p:spPr>
          <a:xfrm>
            <a:off x="685800" y="1981200"/>
            <a:ext cx="7772400" cy="2362200"/>
          </a:xfrm>
        </p:spPr>
        <p:txBody>
          <a:bodyPr/>
          <a:lstStyle/>
          <a:p>
            <a:pPr eaLnBrk="1" hangingPunct="1">
              <a:defRPr/>
            </a:pPr>
            <a:r>
              <a:rPr lang="en-US" dirty="0" smtClean="0">
                <a:hlinkClick r:id="rId3"/>
              </a:rPr>
              <a:t>A Fair Use Chart</a:t>
            </a:r>
            <a:endParaRPr lang="en-US" dirty="0" smtClean="0"/>
          </a:p>
          <a:p>
            <a:pPr eaLnBrk="1" hangingPunct="1">
              <a:defRPr/>
            </a:pPr>
            <a:r>
              <a:rPr lang="en-US" dirty="0" smtClean="0">
                <a:hlinkClick r:id="rId4" action="ppaction://hlinkfile"/>
              </a:rPr>
              <a:t>A Fair Use Checklist</a:t>
            </a:r>
            <a:endParaRPr lang="en-US" dirty="0" smtClean="0"/>
          </a:p>
          <a:p>
            <a:pPr eaLnBrk="1" hangingPunct="1">
              <a:defRPr/>
            </a:pPr>
            <a:r>
              <a:rPr lang="en-US" dirty="0" smtClean="0"/>
              <a:t>How does fair use effect your Podcast Idea?</a:t>
            </a:r>
          </a:p>
          <a:p>
            <a:pPr eaLnBrk="1" hangingPunct="1">
              <a:defRPr/>
            </a:pPr>
            <a:r>
              <a:rPr lang="en-US" dirty="0" smtClean="0">
                <a:hlinkClick r:id="rId5"/>
              </a:rPr>
              <a:t>Fair Use Fairy Tale</a:t>
            </a:r>
            <a:endParaRPr lang="en-US" dirty="0" smtClean="0"/>
          </a:p>
        </p:txBody>
      </p:sp>
      <p:pic>
        <p:nvPicPr>
          <p:cNvPr id="16389" name="Picture 8" descr="C:\Documents and Settings\Cairnsco\Local Settings\Temporary Internet Files\Content.IE5\NN2LDW31\MMj01783080000[1].gif"/>
          <p:cNvPicPr>
            <a:picLocks noChangeAspect="1" noChangeArrowheads="1" noCrop="1"/>
          </p:cNvPicPr>
          <p:nvPr/>
        </p:nvPicPr>
        <p:blipFill>
          <a:blip r:embed="rId6"/>
          <a:srcRect/>
          <a:stretch>
            <a:fillRect/>
          </a:stretch>
        </p:blipFill>
        <p:spPr bwMode="auto">
          <a:xfrm>
            <a:off x="7391400" y="304800"/>
            <a:ext cx="1447800" cy="1447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n-US" smtClean="0"/>
              <a:t>Podcasting</a:t>
            </a:r>
          </a:p>
        </p:txBody>
      </p:sp>
      <p:sp>
        <p:nvSpPr>
          <p:cNvPr id="5123" name="Rectangle 3"/>
          <p:cNvSpPr>
            <a:spLocks noGrp="1" noChangeArrowheads="1"/>
          </p:cNvSpPr>
          <p:nvPr>
            <p:ph type="body" idx="1"/>
          </p:nvPr>
        </p:nvSpPr>
        <p:spPr/>
        <p:txBody>
          <a:bodyPr/>
          <a:lstStyle/>
          <a:p>
            <a:pPr eaLnBrk="1" hangingPunct="1">
              <a:lnSpc>
                <a:spcPct val="90000"/>
              </a:lnSpc>
              <a:defRPr/>
            </a:pPr>
            <a:r>
              <a:rPr lang="en-US" dirty="0" smtClean="0"/>
              <a:t>You do not need an </a:t>
            </a:r>
            <a:r>
              <a:rPr lang="en-US" dirty="0" err="1" smtClean="0"/>
              <a:t>Ipod</a:t>
            </a:r>
            <a:r>
              <a:rPr lang="en-US" dirty="0" smtClean="0"/>
              <a:t> to create a podcast or listen to a podcast</a:t>
            </a:r>
          </a:p>
          <a:p>
            <a:pPr eaLnBrk="1" hangingPunct="1">
              <a:lnSpc>
                <a:spcPct val="90000"/>
              </a:lnSpc>
              <a:defRPr/>
            </a:pPr>
            <a:r>
              <a:rPr lang="en-US" dirty="0" smtClean="0"/>
              <a:t>Podcasts can be audio or video</a:t>
            </a:r>
          </a:p>
          <a:p>
            <a:pPr eaLnBrk="1" hangingPunct="1">
              <a:lnSpc>
                <a:spcPct val="90000"/>
              </a:lnSpc>
              <a:defRPr/>
            </a:pPr>
            <a:r>
              <a:rPr lang="en-US" dirty="0" smtClean="0"/>
              <a:t>Podcasting works like a magazine subscription</a:t>
            </a:r>
          </a:p>
          <a:p>
            <a:pPr eaLnBrk="1" hangingPunct="1">
              <a:lnSpc>
                <a:spcPct val="90000"/>
              </a:lnSpc>
              <a:defRPr/>
            </a:pPr>
            <a:r>
              <a:rPr lang="en-US" dirty="0" err="1" smtClean="0"/>
              <a:t>Ipods</a:t>
            </a:r>
            <a:r>
              <a:rPr lang="en-US" dirty="0" smtClean="0"/>
              <a:t>, MP3 players can be used to download podcasts so you can listen to them on the go</a:t>
            </a:r>
          </a:p>
        </p:txBody>
      </p:sp>
      <p:pic>
        <p:nvPicPr>
          <p:cNvPr id="4100" name="Picture 4" descr="C:\Documents and Settings\Cairnsco\Local Settings\Temporary Internet Files\Content.IE5\CBSK4RTG\MCj04242400000[1].wmf"/>
          <p:cNvPicPr>
            <a:picLocks noChangeAspect="1" noChangeArrowheads="1"/>
          </p:cNvPicPr>
          <p:nvPr/>
        </p:nvPicPr>
        <p:blipFill>
          <a:blip r:embed="rId3"/>
          <a:srcRect/>
          <a:stretch>
            <a:fillRect/>
          </a:stretch>
        </p:blipFill>
        <p:spPr bwMode="auto">
          <a:xfrm>
            <a:off x="6629400" y="0"/>
            <a:ext cx="1695450" cy="1930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Effect transition="in" filter="dissolve">
                                      <p:cBhvr>
                                        <p:cTn id="7" dur="500"/>
                                        <p:tgtEl>
                                          <p:spTgt spid="512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123">
                                            <p:txEl>
                                              <p:pRg st="1" end="1"/>
                                            </p:txEl>
                                          </p:spTgt>
                                        </p:tgtEl>
                                        <p:attrNameLst>
                                          <p:attrName>style.visibility</p:attrName>
                                        </p:attrNameLst>
                                      </p:cBhvr>
                                      <p:to>
                                        <p:strVal val="visible"/>
                                      </p:to>
                                    </p:set>
                                    <p:animEffect transition="in" filter="dissolve">
                                      <p:cBhvr>
                                        <p:cTn id="12" dur="500"/>
                                        <p:tgtEl>
                                          <p:spTgt spid="512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5123">
                                            <p:txEl>
                                              <p:pRg st="2" end="2"/>
                                            </p:txEl>
                                          </p:spTgt>
                                        </p:tgtEl>
                                        <p:attrNameLst>
                                          <p:attrName>style.visibility</p:attrName>
                                        </p:attrNameLst>
                                      </p:cBhvr>
                                      <p:to>
                                        <p:strVal val="visible"/>
                                      </p:to>
                                    </p:set>
                                    <p:animEffect transition="in" filter="dissolve">
                                      <p:cBhvr>
                                        <p:cTn id="17" dur="500"/>
                                        <p:tgtEl>
                                          <p:spTgt spid="512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5123">
                                            <p:txEl>
                                              <p:pRg st="3" end="3"/>
                                            </p:txEl>
                                          </p:spTgt>
                                        </p:tgtEl>
                                        <p:attrNameLst>
                                          <p:attrName>style.visibility</p:attrName>
                                        </p:attrNameLst>
                                      </p:cBhvr>
                                      <p:to>
                                        <p:strVal val="visible"/>
                                      </p:to>
                                    </p:set>
                                    <p:animEffect transition="in" filter="dissolve">
                                      <p:cBhvr>
                                        <p:cTn id="22" dur="500"/>
                                        <p:tgtEl>
                                          <p:spTgt spid="512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533400" y="228600"/>
            <a:ext cx="7772400" cy="1143000"/>
          </a:xfrm>
        </p:spPr>
        <p:txBody>
          <a:bodyPr/>
          <a:lstStyle/>
          <a:p>
            <a:pPr eaLnBrk="1" hangingPunct="1">
              <a:defRPr/>
            </a:pPr>
            <a:r>
              <a:rPr lang="en-US" smtClean="0"/>
              <a:t>Who Uses Podcasting?</a:t>
            </a:r>
          </a:p>
        </p:txBody>
      </p:sp>
      <p:sp>
        <p:nvSpPr>
          <p:cNvPr id="27651" name="Rectangle 3"/>
          <p:cNvSpPr>
            <a:spLocks noGrp="1" noChangeArrowheads="1"/>
          </p:cNvSpPr>
          <p:nvPr>
            <p:ph type="body" idx="1"/>
          </p:nvPr>
        </p:nvSpPr>
        <p:spPr>
          <a:xfrm>
            <a:off x="228600" y="1143000"/>
            <a:ext cx="8534400" cy="5105400"/>
          </a:xfrm>
        </p:spPr>
        <p:txBody>
          <a:bodyPr/>
          <a:lstStyle/>
          <a:p>
            <a:pPr eaLnBrk="1" hangingPunct="1">
              <a:lnSpc>
                <a:spcPct val="90000"/>
              </a:lnSpc>
              <a:defRPr/>
            </a:pPr>
            <a:r>
              <a:rPr lang="en-US" sz="2800" smtClean="0">
                <a:solidFill>
                  <a:srgbClr val="000000"/>
                </a:solidFill>
                <a:latin typeface="Arial" charset="0"/>
              </a:rPr>
              <a:t>Schools, Colleges and Universities</a:t>
            </a:r>
          </a:p>
          <a:p>
            <a:pPr lvl="1" eaLnBrk="1" hangingPunct="1">
              <a:lnSpc>
                <a:spcPct val="90000"/>
              </a:lnSpc>
              <a:defRPr/>
            </a:pPr>
            <a:r>
              <a:rPr lang="en-US" sz="2400" smtClean="0">
                <a:solidFill>
                  <a:srgbClr val="000000"/>
                </a:solidFill>
                <a:latin typeface="Arial" charset="0"/>
              </a:rPr>
              <a:t>To disseminate course materials,  educational content, communication and services</a:t>
            </a:r>
          </a:p>
          <a:p>
            <a:pPr eaLnBrk="1" hangingPunct="1">
              <a:lnSpc>
                <a:spcPct val="90000"/>
              </a:lnSpc>
              <a:defRPr/>
            </a:pPr>
            <a:r>
              <a:rPr lang="en-US" sz="2800" smtClean="0">
                <a:solidFill>
                  <a:srgbClr val="000000"/>
                </a:solidFill>
                <a:latin typeface="Arial" charset="0"/>
              </a:rPr>
              <a:t>Businesses </a:t>
            </a:r>
          </a:p>
          <a:p>
            <a:pPr lvl="1" eaLnBrk="1" hangingPunct="1">
              <a:lnSpc>
                <a:spcPct val="90000"/>
              </a:lnSpc>
              <a:defRPr/>
            </a:pPr>
            <a:r>
              <a:rPr lang="en-US" sz="2400" smtClean="0">
                <a:solidFill>
                  <a:srgbClr val="000000"/>
                </a:solidFill>
                <a:latin typeface="Arial" charset="0"/>
              </a:rPr>
              <a:t>To deliver tele-seminars, mobile marketing, advertising, result announcements, etc.</a:t>
            </a:r>
          </a:p>
          <a:p>
            <a:pPr eaLnBrk="1" hangingPunct="1">
              <a:lnSpc>
                <a:spcPct val="90000"/>
              </a:lnSpc>
              <a:defRPr/>
            </a:pPr>
            <a:r>
              <a:rPr lang="en-US" sz="2800" smtClean="0">
                <a:solidFill>
                  <a:srgbClr val="000000"/>
                </a:solidFill>
                <a:latin typeface="Arial" charset="0"/>
              </a:rPr>
              <a:t>Religious Organizations</a:t>
            </a:r>
          </a:p>
          <a:p>
            <a:pPr lvl="1" eaLnBrk="1" hangingPunct="1">
              <a:lnSpc>
                <a:spcPct val="90000"/>
              </a:lnSpc>
              <a:defRPr/>
            </a:pPr>
            <a:r>
              <a:rPr lang="en-US" sz="2400" smtClean="0">
                <a:solidFill>
                  <a:srgbClr val="000000"/>
                </a:solidFill>
                <a:latin typeface="Arial" charset="0"/>
              </a:rPr>
              <a:t>To share services available to the community through their church</a:t>
            </a:r>
          </a:p>
          <a:p>
            <a:pPr eaLnBrk="1" hangingPunct="1">
              <a:lnSpc>
                <a:spcPct val="90000"/>
              </a:lnSpc>
              <a:defRPr/>
            </a:pPr>
            <a:r>
              <a:rPr lang="en-US" sz="2800" smtClean="0">
                <a:solidFill>
                  <a:srgbClr val="000000"/>
                </a:solidFill>
                <a:latin typeface="Arial" charset="0"/>
              </a:rPr>
              <a:t>Entertainment Industry</a:t>
            </a:r>
          </a:p>
          <a:p>
            <a:pPr lvl="1" eaLnBrk="1" hangingPunct="1">
              <a:lnSpc>
                <a:spcPct val="90000"/>
              </a:lnSpc>
              <a:defRPr/>
            </a:pPr>
            <a:r>
              <a:rPr lang="en-US" sz="2400" smtClean="0">
                <a:solidFill>
                  <a:srgbClr val="000000"/>
                </a:solidFill>
                <a:latin typeface="Arial" charset="0"/>
              </a:rPr>
              <a:t>To convey information to the public, fans and followers </a:t>
            </a:r>
          </a:p>
          <a:p>
            <a:pPr eaLnBrk="1" hangingPunct="1">
              <a:lnSpc>
                <a:spcPct val="90000"/>
              </a:lnSpc>
              <a:defRPr/>
            </a:pPr>
            <a:r>
              <a:rPr lang="en-US" sz="2800" smtClean="0">
                <a:solidFill>
                  <a:srgbClr val="000000"/>
                </a:solidFill>
                <a:latin typeface="Arial" charset="0"/>
              </a:rPr>
              <a:t>People</a:t>
            </a:r>
          </a:p>
          <a:p>
            <a:pPr lvl="1" eaLnBrk="1" hangingPunct="1">
              <a:lnSpc>
                <a:spcPct val="90000"/>
              </a:lnSpc>
              <a:defRPr/>
            </a:pPr>
            <a:r>
              <a:rPr lang="en-US" sz="2400" smtClean="0">
                <a:solidFill>
                  <a:srgbClr val="000000"/>
                </a:solidFill>
                <a:latin typeface="Arial" charset="0"/>
              </a:rPr>
              <a:t>For sharing and communicating across the globe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7650"/>
                                        </p:tgtEl>
                                        <p:attrNameLst>
                                          <p:attrName>style.visibility</p:attrName>
                                        </p:attrNameLst>
                                      </p:cBhvr>
                                      <p:to>
                                        <p:strVal val="visible"/>
                                      </p:to>
                                    </p:set>
                                    <p:animEffect transition="in" filter="dissolve">
                                      <p:cBhvr>
                                        <p:cTn id="7" dur="500"/>
                                        <p:tgtEl>
                                          <p:spTgt spid="2765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7651">
                                            <p:txEl>
                                              <p:pRg st="0" end="0"/>
                                            </p:txEl>
                                          </p:spTgt>
                                        </p:tgtEl>
                                        <p:attrNameLst>
                                          <p:attrName>style.visibility</p:attrName>
                                        </p:attrNameLst>
                                      </p:cBhvr>
                                      <p:to>
                                        <p:strVal val="visible"/>
                                      </p:to>
                                    </p:set>
                                    <p:animEffect transition="in" filter="dissolve">
                                      <p:cBhvr>
                                        <p:cTn id="12" dur="500"/>
                                        <p:tgtEl>
                                          <p:spTgt spid="27651">
                                            <p:txEl>
                                              <p:pRg st="0" end="0"/>
                                            </p:txEl>
                                          </p:spTgt>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27651">
                                            <p:txEl>
                                              <p:pRg st="1" end="1"/>
                                            </p:txEl>
                                          </p:spTgt>
                                        </p:tgtEl>
                                        <p:attrNameLst>
                                          <p:attrName>style.visibility</p:attrName>
                                        </p:attrNameLst>
                                      </p:cBhvr>
                                      <p:to>
                                        <p:strVal val="visible"/>
                                      </p:to>
                                    </p:set>
                                    <p:animEffect transition="in" filter="dissolve">
                                      <p:cBhvr>
                                        <p:cTn id="15" dur="500"/>
                                        <p:tgtEl>
                                          <p:spTgt spid="27651">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27651">
                                            <p:txEl>
                                              <p:pRg st="2" end="2"/>
                                            </p:txEl>
                                          </p:spTgt>
                                        </p:tgtEl>
                                        <p:attrNameLst>
                                          <p:attrName>style.visibility</p:attrName>
                                        </p:attrNameLst>
                                      </p:cBhvr>
                                      <p:to>
                                        <p:strVal val="visible"/>
                                      </p:to>
                                    </p:set>
                                    <p:animEffect transition="in" filter="dissolve">
                                      <p:cBhvr>
                                        <p:cTn id="20" dur="500"/>
                                        <p:tgtEl>
                                          <p:spTgt spid="27651">
                                            <p:txEl>
                                              <p:pRg st="2" end="2"/>
                                            </p:txEl>
                                          </p:spTgt>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27651">
                                            <p:txEl>
                                              <p:pRg st="3" end="3"/>
                                            </p:txEl>
                                          </p:spTgt>
                                        </p:tgtEl>
                                        <p:attrNameLst>
                                          <p:attrName>style.visibility</p:attrName>
                                        </p:attrNameLst>
                                      </p:cBhvr>
                                      <p:to>
                                        <p:strVal val="visible"/>
                                      </p:to>
                                    </p:set>
                                    <p:animEffect transition="in" filter="dissolve">
                                      <p:cBhvr>
                                        <p:cTn id="23" dur="500"/>
                                        <p:tgtEl>
                                          <p:spTgt spid="27651">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27651">
                                            <p:txEl>
                                              <p:pRg st="4" end="4"/>
                                            </p:txEl>
                                          </p:spTgt>
                                        </p:tgtEl>
                                        <p:attrNameLst>
                                          <p:attrName>style.visibility</p:attrName>
                                        </p:attrNameLst>
                                      </p:cBhvr>
                                      <p:to>
                                        <p:strVal val="visible"/>
                                      </p:to>
                                    </p:set>
                                    <p:animEffect transition="in" filter="dissolve">
                                      <p:cBhvr>
                                        <p:cTn id="28" dur="500"/>
                                        <p:tgtEl>
                                          <p:spTgt spid="27651">
                                            <p:txEl>
                                              <p:pRg st="4" end="4"/>
                                            </p:txEl>
                                          </p:spTgt>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27651">
                                            <p:txEl>
                                              <p:pRg st="5" end="5"/>
                                            </p:txEl>
                                          </p:spTgt>
                                        </p:tgtEl>
                                        <p:attrNameLst>
                                          <p:attrName>style.visibility</p:attrName>
                                        </p:attrNameLst>
                                      </p:cBhvr>
                                      <p:to>
                                        <p:strVal val="visible"/>
                                      </p:to>
                                    </p:set>
                                    <p:animEffect transition="in" filter="dissolve">
                                      <p:cBhvr>
                                        <p:cTn id="31" dur="500"/>
                                        <p:tgtEl>
                                          <p:spTgt spid="27651">
                                            <p:txEl>
                                              <p:pRg st="5" end="5"/>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9" presetClass="entr" presetSubtype="0" fill="hold" grpId="0" nodeType="clickEffect">
                                  <p:stCondLst>
                                    <p:cond delay="0"/>
                                  </p:stCondLst>
                                  <p:childTnLst>
                                    <p:set>
                                      <p:cBhvr>
                                        <p:cTn id="35" dur="1" fill="hold">
                                          <p:stCondLst>
                                            <p:cond delay="0"/>
                                          </p:stCondLst>
                                        </p:cTn>
                                        <p:tgtEl>
                                          <p:spTgt spid="27651">
                                            <p:txEl>
                                              <p:pRg st="6" end="6"/>
                                            </p:txEl>
                                          </p:spTgt>
                                        </p:tgtEl>
                                        <p:attrNameLst>
                                          <p:attrName>style.visibility</p:attrName>
                                        </p:attrNameLst>
                                      </p:cBhvr>
                                      <p:to>
                                        <p:strVal val="visible"/>
                                      </p:to>
                                    </p:set>
                                    <p:animEffect transition="in" filter="dissolve">
                                      <p:cBhvr>
                                        <p:cTn id="36" dur="500"/>
                                        <p:tgtEl>
                                          <p:spTgt spid="27651">
                                            <p:txEl>
                                              <p:pRg st="6" end="6"/>
                                            </p:txEl>
                                          </p:spTgt>
                                        </p:tgtEl>
                                      </p:cBhvr>
                                    </p:animEffect>
                                  </p:childTnLst>
                                </p:cTn>
                              </p:par>
                              <p:par>
                                <p:cTn id="37" presetID="9" presetClass="entr" presetSubtype="0" fill="hold" grpId="0" nodeType="withEffect">
                                  <p:stCondLst>
                                    <p:cond delay="0"/>
                                  </p:stCondLst>
                                  <p:childTnLst>
                                    <p:set>
                                      <p:cBhvr>
                                        <p:cTn id="38" dur="1" fill="hold">
                                          <p:stCondLst>
                                            <p:cond delay="0"/>
                                          </p:stCondLst>
                                        </p:cTn>
                                        <p:tgtEl>
                                          <p:spTgt spid="27651">
                                            <p:txEl>
                                              <p:pRg st="7" end="7"/>
                                            </p:txEl>
                                          </p:spTgt>
                                        </p:tgtEl>
                                        <p:attrNameLst>
                                          <p:attrName>style.visibility</p:attrName>
                                        </p:attrNameLst>
                                      </p:cBhvr>
                                      <p:to>
                                        <p:strVal val="visible"/>
                                      </p:to>
                                    </p:set>
                                    <p:animEffect transition="in" filter="dissolve">
                                      <p:cBhvr>
                                        <p:cTn id="39" dur="500"/>
                                        <p:tgtEl>
                                          <p:spTgt spid="27651">
                                            <p:txEl>
                                              <p:pRg st="7" end="7"/>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9" presetClass="entr" presetSubtype="0" fill="hold" grpId="0" nodeType="clickEffect">
                                  <p:stCondLst>
                                    <p:cond delay="0"/>
                                  </p:stCondLst>
                                  <p:childTnLst>
                                    <p:set>
                                      <p:cBhvr>
                                        <p:cTn id="43" dur="1" fill="hold">
                                          <p:stCondLst>
                                            <p:cond delay="0"/>
                                          </p:stCondLst>
                                        </p:cTn>
                                        <p:tgtEl>
                                          <p:spTgt spid="27651">
                                            <p:txEl>
                                              <p:pRg st="8" end="8"/>
                                            </p:txEl>
                                          </p:spTgt>
                                        </p:tgtEl>
                                        <p:attrNameLst>
                                          <p:attrName>style.visibility</p:attrName>
                                        </p:attrNameLst>
                                      </p:cBhvr>
                                      <p:to>
                                        <p:strVal val="visible"/>
                                      </p:to>
                                    </p:set>
                                    <p:animEffect transition="in" filter="dissolve">
                                      <p:cBhvr>
                                        <p:cTn id="44" dur="500"/>
                                        <p:tgtEl>
                                          <p:spTgt spid="27651">
                                            <p:txEl>
                                              <p:pRg st="8" end="8"/>
                                            </p:txEl>
                                          </p:spTgt>
                                        </p:tgtEl>
                                      </p:cBhvr>
                                    </p:animEffect>
                                  </p:childTnLst>
                                </p:cTn>
                              </p:par>
                              <p:par>
                                <p:cTn id="45" presetID="9" presetClass="entr" presetSubtype="0" fill="hold" grpId="0" nodeType="withEffect">
                                  <p:stCondLst>
                                    <p:cond delay="0"/>
                                  </p:stCondLst>
                                  <p:childTnLst>
                                    <p:set>
                                      <p:cBhvr>
                                        <p:cTn id="46" dur="1" fill="hold">
                                          <p:stCondLst>
                                            <p:cond delay="0"/>
                                          </p:stCondLst>
                                        </p:cTn>
                                        <p:tgtEl>
                                          <p:spTgt spid="27651">
                                            <p:txEl>
                                              <p:pRg st="9" end="9"/>
                                            </p:txEl>
                                          </p:spTgt>
                                        </p:tgtEl>
                                        <p:attrNameLst>
                                          <p:attrName>style.visibility</p:attrName>
                                        </p:attrNameLst>
                                      </p:cBhvr>
                                      <p:to>
                                        <p:strVal val="visible"/>
                                      </p:to>
                                    </p:set>
                                    <p:animEffect transition="in" filter="dissolve">
                                      <p:cBhvr>
                                        <p:cTn id="47" dur="500"/>
                                        <p:tgtEl>
                                          <p:spTgt spid="27651">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p:bldP spid="27651"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defRPr/>
            </a:pPr>
            <a:r>
              <a:rPr lang="en-US" smtClean="0"/>
              <a:t>Current Classroom Practices</a:t>
            </a:r>
          </a:p>
        </p:txBody>
      </p:sp>
      <p:sp>
        <p:nvSpPr>
          <p:cNvPr id="28675" name="Rectangle 3"/>
          <p:cNvSpPr>
            <a:spLocks noGrp="1" noChangeArrowheads="1"/>
          </p:cNvSpPr>
          <p:nvPr>
            <p:ph type="body" idx="1"/>
          </p:nvPr>
        </p:nvSpPr>
        <p:spPr/>
        <p:txBody>
          <a:bodyPr/>
          <a:lstStyle/>
          <a:p>
            <a:pPr eaLnBrk="1" hangingPunct="1">
              <a:defRPr/>
            </a:pPr>
            <a:r>
              <a:rPr lang="en-US" sz="2800" smtClean="0">
                <a:latin typeface="Arial" charset="0"/>
              </a:rPr>
              <a:t>Special Events</a:t>
            </a:r>
          </a:p>
          <a:p>
            <a:pPr eaLnBrk="1" hangingPunct="1">
              <a:defRPr/>
            </a:pPr>
            <a:r>
              <a:rPr lang="en-US" sz="2800" smtClean="0">
                <a:latin typeface="Arial" charset="0"/>
              </a:rPr>
              <a:t>Language Development</a:t>
            </a:r>
          </a:p>
          <a:p>
            <a:pPr eaLnBrk="1" hangingPunct="1">
              <a:defRPr/>
            </a:pPr>
            <a:r>
              <a:rPr lang="en-US" sz="2800" smtClean="0">
                <a:latin typeface="Arial" charset="0"/>
              </a:rPr>
              <a:t>Professional Development</a:t>
            </a:r>
          </a:p>
          <a:p>
            <a:pPr eaLnBrk="1" hangingPunct="1">
              <a:defRPr/>
            </a:pPr>
            <a:r>
              <a:rPr lang="en-US" sz="2800" smtClean="0">
                <a:latin typeface="Arial" charset="0"/>
              </a:rPr>
              <a:t>Poetry Recitals</a:t>
            </a:r>
          </a:p>
          <a:p>
            <a:pPr eaLnBrk="1" hangingPunct="1">
              <a:defRPr/>
            </a:pPr>
            <a:r>
              <a:rPr lang="en-US" sz="2800" smtClean="0">
                <a:latin typeface="Arial" charset="0"/>
              </a:rPr>
              <a:t>News &amp; Announcements</a:t>
            </a:r>
          </a:p>
          <a:p>
            <a:pPr eaLnBrk="1" hangingPunct="1">
              <a:defRPr/>
            </a:pPr>
            <a:r>
              <a:rPr lang="en-US" sz="2800" smtClean="0">
                <a:latin typeface="Arial" charset="0"/>
              </a:rPr>
              <a:t>Audio Dramas</a:t>
            </a:r>
          </a:p>
          <a:p>
            <a:pPr eaLnBrk="1" hangingPunct="1">
              <a:defRPr/>
            </a:pPr>
            <a:r>
              <a:rPr lang="en-US" sz="2800" smtClean="0">
                <a:latin typeface="Arial" charset="0"/>
              </a:rPr>
              <a:t>Ask an [expert]</a:t>
            </a:r>
          </a:p>
          <a:p>
            <a:pPr eaLnBrk="1" hangingPunct="1">
              <a:defRPr/>
            </a:pPr>
            <a:r>
              <a:rPr lang="en-US" sz="2800" smtClean="0">
                <a:latin typeface="Arial" charset="0"/>
              </a:rPr>
              <a:t>Music Distribution  </a:t>
            </a:r>
          </a:p>
        </p:txBody>
      </p:sp>
      <p:pic>
        <p:nvPicPr>
          <p:cNvPr id="6148" name="Picture 4" descr="C:\Documents and Settings\Cairnsco\Local Settings\Temporary Internet Files\Content.IE5\M75XFI77\MCj03710640000[1].wmf"/>
          <p:cNvPicPr>
            <a:picLocks noChangeAspect="1" noChangeArrowheads="1"/>
          </p:cNvPicPr>
          <p:nvPr/>
        </p:nvPicPr>
        <p:blipFill>
          <a:blip r:embed="rId3"/>
          <a:srcRect/>
          <a:stretch>
            <a:fillRect/>
          </a:stretch>
        </p:blipFill>
        <p:spPr bwMode="auto">
          <a:xfrm>
            <a:off x="6705600" y="1905000"/>
            <a:ext cx="1898650" cy="1670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defRPr/>
            </a:pPr>
            <a:r>
              <a:rPr lang="en-US" smtClean="0"/>
              <a:t>Current Classroom Practices</a:t>
            </a:r>
          </a:p>
        </p:txBody>
      </p:sp>
      <p:sp>
        <p:nvSpPr>
          <p:cNvPr id="29699" name="Rectangle 3"/>
          <p:cNvSpPr>
            <a:spLocks noGrp="1" noChangeArrowheads="1"/>
          </p:cNvSpPr>
          <p:nvPr>
            <p:ph type="body" idx="1"/>
          </p:nvPr>
        </p:nvSpPr>
        <p:spPr/>
        <p:txBody>
          <a:bodyPr/>
          <a:lstStyle/>
          <a:p>
            <a:pPr eaLnBrk="1" hangingPunct="1">
              <a:lnSpc>
                <a:spcPct val="90000"/>
              </a:lnSpc>
              <a:defRPr/>
            </a:pPr>
            <a:r>
              <a:rPr lang="en-US" sz="2800" smtClean="0">
                <a:latin typeface="Arial" charset="0"/>
              </a:rPr>
              <a:t>Sight-Seeing Tours</a:t>
            </a:r>
          </a:p>
          <a:p>
            <a:pPr eaLnBrk="1" hangingPunct="1">
              <a:lnSpc>
                <a:spcPct val="90000"/>
              </a:lnSpc>
              <a:defRPr/>
            </a:pPr>
            <a:r>
              <a:rPr lang="en-US" sz="2800" smtClean="0">
                <a:latin typeface="Arial" charset="0"/>
              </a:rPr>
              <a:t>Museum Tours</a:t>
            </a:r>
          </a:p>
          <a:p>
            <a:pPr eaLnBrk="1" hangingPunct="1">
              <a:lnSpc>
                <a:spcPct val="90000"/>
              </a:lnSpc>
              <a:defRPr/>
            </a:pPr>
            <a:r>
              <a:rPr lang="en-US" sz="2800" smtClean="0">
                <a:latin typeface="Arial" charset="0"/>
              </a:rPr>
              <a:t>Lectures</a:t>
            </a:r>
          </a:p>
          <a:p>
            <a:pPr eaLnBrk="1" hangingPunct="1">
              <a:lnSpc>
                <a:spcPct val="90000"/>
              </a:lnSpc>
              <a:defRPr/>
            </a:pPr>
            <a:r>
              <a:rPr lang="en-US" sz="2800" smtClean="0">
                <a:latin typeface="Arial" charset="0"/>
              </a:rPr>
              <a:t>Tutorials</a:t>
            </a:r>
          </a:p>
          <a:p>
            <a:pPr eaLnBrk="1" hangingPunct="1">
              <a:lnSpc>
                <a:spcPct val="90000"/>
              </a:lnSpc>
              <a:defRPr/>
            </a:pPr>
            <a:r>
              <a:rPr lang="en-US" sz="2800" smtClean="0">
                <a:latin typeface="Arial" charset="0"/>
              </a:rPr>
              <a:t>Newspapers</a:t>
            </a:r>
          </a:p>
          <a:p>
            <a:pPr eaLnBrk="1" hangingPunct="1">
              <a:lnSpc>
                <a:spcPct val="90000"/>
              </a:lnSpc>
              <a:defRPr/>
            </a:pPr>
            <a:r>
              <a:rPr lang="en-US" sz="2800" smtClean="0">
                <a:latin typeface="Arial" charset="0"/>
              </a:rPr>
              <a:t>Assessment/Quizzes</a:t>
            </a:r>
          </a:p>
          <a:p>
            <a:pPr eaLnBrk="1" hangingPunct="1">
              <a:lnSpc>
                <a:spcPct val="90000"/>
              </a:lnSpc>
              <a:defRPr/>
            </a:pPr>
            <a:r>
              <a:rPr lang="en-US" sz="2800" smtClean="0">
                <a:latin typeface="Arial" charset="0"/>
              </a:rPr>
              <a:t>Games/Jokes/Riddles</a:t>
            </a:r>
          </a:p>
          <a:p>
            <a:pPr eaLnBrk="1" hangingPunct="1">
              <a:lnSpc>
                <a:spcPct val="90000"/>
              </a:lnSpc>
              <a:defRPr/>
            </a:pPr>
            <a:r>
              <a:rPr lang="en-US" sz="2800" smtClean="0">
                <a:latin typeface="Arial" charset="0"/>
              </a:rPr>
              <a:t>Support Group </a:t>
            </a:r>
          </a:p>
          <a:p>
            <a:pPr eaLnBrk="1" hangingPunct="1">
              <a:lnSpc>
                <a:spcPct val="90000"/>
              </a:lnSpc>
              <a:defRPr/>
            </a:pPr>
            <a:r>
              <a:rPr lang="en-US" sz="2800" smtClean="0">
                <a:latin typeface="Arial" charset="0"/>
              </a:rPr>
              <a:t>Discussion </a:t>
            </a:r>
          </a:p>
        </p:txBody>
      </p:sp>
      <p:pic>
        <p:nvPicPr>
          <p:cNvPr id="7172" name="Picture 4" descr="C:\Documents and Settings\Cairnsco\Local Settings\Temporary Internet Files\Content.IE5\CBSK4RTG\MCj04323110000[1].wmf"/>
          <p:cNvPicPr>
            <a:picLocks noChangeAspect="1" noChangeArrowheads="1"/>
          </p:cNvPicPr>
          <p:nvPr/>
        </p:nvPicPr>
        <p:blipFill>
          <a:blip r:embed="rId3"/>
          <a:srcRect/>
          <a:stretch>
            <a:fillRect/>
          </a:stretch>
        </p:blipFill>
        <p:spPr bwMode="auto">
          <a:xfrm>
            <a:off x="5791200" y="2209800"/>
            <a:ext cx="1827213" cy="1539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defRPr/>
            </a:pPr>
            <a:r>
              <a:rPr lang="en-US" smtClean="0"/>
              <a:t>Gathering Ideas for Podcasts</a:t>
            </a:r>
          </a:p>
        </p:txBody>
      </p:sp>
      <p:sp>
        <p:nvSpPr>
          <p:cNvPr id="15363" name="Rectangle 3"/>
          <p:cNvSpPr>
            <a:spLocks noGrp="1" noChangeArrowheads="1"/>
          </p:cNvSpPr>
          <p:nvPr>
            <p:ph type="body" idx="1"/>
          </p:nvPr>
        </p:nvSpPr>
        <p:spPr/>
        <p:txBody>
          <a:bodyPr/>
          <a:lstStyle/>
          <a:p>
            <a:pPr eaLnBrk="1" hangingPunct="1">
              <a:defRPr/>
            </a:pPr>
            <a:r>
              <a:rPr lang="en-US" smtClean="0">
                <a:hlinkClick r:id="rId3"/>
              </a:rPr>
              <a:t>Itunes</a:t>
            </a:r>
            <a:endParaRPr lang="en-US" smtClean="0"/>
          </a:p>
          <a:p>
            <a:pPr eaLnBrk="1" hangingPunct="1">
              <a:defRPr/>
            </a:pPr>
            <a:r>
              <a:rPr lang="en-US" smtClean="0">
                <a:hlinkClick r:id="rId4"/>
              </a:rPr>
              <a:t>Podcast 411</a:t>
            </a:r>
            <a:endParaRPr lang="en-US" smtClean="0"/>
          </a:p>
          <a:p>
            <a:pPr eaLnBrk="1" hangingPunct="1">
              <a:defRPr/>
            </a:pPr>
            <a:r>
              <a:rPr lang="en-US" smtClean="0">
                <a:hlinkClick r:id="rId5"/>
              </a:rPr>
              <a:t>Podcast Alley</a:t>
            </a:r>
            <a:endParaRPr lang="en-US" smtClean="0"/>
          </a:p>
          <a:p>
            <a:pPr eaLnBrk="1" hangingPunct="1">
              <a:defRPr/>
            </a:pPr>
            <a:r>
              <a:rPr lang="en-US" smtClean="0">
                <a:hlinkClick r:id="rId6"/>
              </a:rPr>
              <a:t>Podcast Pickle</a:t>
            </a:r>
            <a:endParaRPr lang="en-US" smtClean="0"/>
          </a:p>
          <a:p>
            <a:pPr eaLnBrk="1" hangingPunct="1">
              <a:defRPr/>
            </a:pPr>
            <a:r>
              <a:rPr lang="en-US" smtClean="0">
                <a:hlinkClick r:id="rId7"/>
              </a:rPr>
              <a:t>Education Podcast Network</a:t>
            </a:r>
            <a:endParaRPr lang="en-US"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defRPr/>
            </a:pPr>
            <a:r>
              <a:rPr lang="en-US" smtClean="0"/>
              <a:t>Examples of Podcasts</a:t>
            </a:r>
          </a:p>
        </p:txBody>
      </p:sp>
      <p:sp>
        <p:nvSpPr>
          <p:cNvPr id="9219" name="Rectangle 3"/>
          <p:cNvSpPr>
            <a:spLocks noGrp="1" noChangeArrowheads="1"/>
          </p:cNvSpPr>
          <p:nvPr>
            <p:ph type="body" idx="1"/>
          </p:nvPr>
        </p:nvSpPr>
        <p:spPr/>
        <p:txBody>
          <a:bodyPr/>
          <a:lstStyle/>
          <a:p>
            <a:pPr eaLnBrk="1" hangingPunct="1">
              <a:buFont typeface="Wingdings" pitchFamily="48" charset="2"/>
              <a:buNone/>
            </a:pPr>
            <a:endParaRPr lang="en-US" dirty="0" smtClean="0"/>
          </a:p>
          <a:p>
            <a:pPr eaLnBrk="1" hangingPunct="1"/>
            <a:r>
              <a:rPr lang="en-US" dirty="0" smtClean="0">
                <a:hlinkClick r:id="rId3"/>
              </a:rPr>
              <a:t>http://itunes.apple.com/podcast/b-n-meet-writers-audio-interviews/id177873061</a:t>
            </a:r>
            <a:endParaRPr lang="en-US" dirty="0" smtClean="0"/>
          </a:p>
          <a:p>
            <a:pPr eaLnBrk="1" hangingPunct="1"/>
            <a:r>
              <a:rPr lang="en-US" dirty="0" smtClean="0">
                <a:hlinkClick r:id="rId4"/>
              </a:rPr>
              <a:t>http://itunes.apple.com/podcast/pri-selected-shorts/id253191824</a:t>
            </a:r>
            <a:endParaRPr lang="en-US" dirty="0" smtClean="0"/>
          </a:p>
          <a:p>
            <a:pPr eaLnBrk="1" hangingPunct="1"/>
            <a:r>
              <a:rPr lang="en-US" dirty="0" smtClean="0">
                <a:hlinkClick r:id="rId5"/>
              </a:rPr>
              <a:t>http://casdleap.net/mod/resource/view.php?id=15222</a:t>
            </a:r>
            <a:endParaRPr lang="en-US" dirty="0" smtClean="0"/>
          </a:p>
          <a:p>
            <a:pPr eaLnBrk="1" hangingPunct="1"/>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457200"/>
            <a:ext cx="8153400" cy="990600"/>
          </a:xfrm>
        </p:spPr>
        <p:txBody>
          <a:bodyPr/>
          <a:lstStyle/>
          <a:p>
            <a:pPr eaLnBrk="1" hangingPunct="1">
              <a:defRPr/>
            </a:pPr>
            <a:r>
              <a:rPr lang="en-US" smtClean="0"/>
              <a:t>Listening to Podcasts</a:t>
            </a:r>
            <a:br>
              <a:rPr lang="en-US" smtClean="0"/>
            </a:br>
            <a:r>
              <a:rPr lang="en-US" smtClean="0"/>
              <a:t>and </a:t>
            </a:r>
            <a:br>
              <a:rPr lang="en-US" smtClean="0"/>
            </a:br>
            <a:r>
              <a:rPr lang="en-US" smtClean="0"/>
              <a:t>Subscribing to Podcasts</a:t>
            </a:r>
          </a:p>
        </p:txBody>
      </p:sp>
      <p:sp>
        <p:nvSpPr>
          <p:cNvPr id="10243" name="Rectangle 3"/>
          <p:cNvSpPr>
            <a:spLocks noGrp="1" noChangeArrowheads="1"/>
          </p:cNvSpPr>
          <p:nvPr>
            <p:ph type="body" idx="1"/>
          </p:nvPr>
        </p:nvSpPr>
        <p:spPr>
          <a:xfrm>
            <a:off x="457200" y="2057400"/>
            <a:ext cx="8991600" cy="6019800"/>
          </a:xfrm>
        </p:spPr>
        <p:txBody>
          <a:bodyPr/>
          <a:lstStyle/>
          <a:p>
            <a:pPr eaLnBrk="1" hangingPunct="1">
              <a:lnSpc>
                <a:spcPct val="90000"/>
              </a:lnSpc>
              <a:defRPr/>
            </a:pPr>
            <a:r>
              <a:rPr lang="en-US" sz="2800" smtClean="0"/>
              <a:t>Itunes</a:t>
            </a:r>
          </a:p>
          <a:p>
            <a:pPr lvl="1" eaLnBrk="1" hangingPunct="1">
              <a:lnSpc>
                <a:spcPct val="90000"/>
              </a:lnSpc>
              <a:defRPr/>
            </a:pPr>
            <a:r>
              <a:rPr lang="en-US" sz="2400" smtClean="0"/>
              <a:t>Download at </a:t>
            </a:r>
            <a:r>
              <a:rPr lang="en-US" sz="2400" smtClean="0">
                <a:hlinkClick r:id="rId3"/>
              </a:rPr>
              <a:t>http://www.apple.com</a:t>
            </a:r>
            <a:endParaRPr lang="en-US" sz="2400" smtClean="0"/>
          </a:p>
          <a:p>
            <a:pPr lvl="1" eaLnBrk="1" hangingPunct="1">
              <a:lnSpc>
                <a:spcPct val="90000"/>
              </a:lnSpc>
              <a:defRPr/>
            </a:pPr>
            <a:r>
              <a:rPr lang="en-US" sz="2400" smtClean="0"/>
              <a:t>It is free</a:t>
            </a:r>
          </a:p>
          <a:p>
            <a:pPr eaLnBrk="1" hangingPunct="1">
              <a:lnSpc>
                <a:spcPct val="90000"/>
              </a:lnSpc>
              <a:defRPr/>
            </a:pPr>
            <a:r>
              <a:rPr lang="en-US" sz="2800" smtClean="0"/>
              <a:t>Preferences in Itunes need to be checked</a:t>
            </a:r>
          </a:p>
          <a:p>
            <a:pPr lvl="1" eaLnBrk="1" hangingPunct="1">
              <a:lnSpc>
                <a:spcPct val="90000"/>
              </a:lnSpc>
              <a:defRPr/>
            </a:pPr>
            <a:r>
              <a:rPr lang="en-US" sz="2400" smtClean="0"/>
              <a:t>Itunes, Preferences, Podcasts</a:t>
            </a:r>
          </a:p>
          <a:p>
            <a:pPr lvl="1" eaLnBrk="1" hangingPunct="1">
              <a:lnSpc>
                <a:spcPct val="90000"/>
              </a:lnSpc>
              <a:defRPr/>
            </a:pPr>
            <a:r>
              <a:rPr lang="en-US" sz="2400" smtClean="0"/>
              <a:t>Itunes, Preferences, Parental Controls</a:t>
            </a:r>
          </a:p>
          <a:p>
            <a:pPr eaLnBrk="1" hangingPunct="1">
              <a:lnSpc>
                <a:spcPct val="90000"/>
              </a:lnSpc>
              <a:defRPr/>
            </a:pPr>
            <a:r>
              <a:rPr lang="en-US" sz="2800" smtClean="0"/>
              <a:t>Listening to Podcasts in Itunes</a:t>
            </a:r>
          </a:p>
          <a:p>
            <a:pPr lvl="1" eaLnBrk="1" hangingPunct="1">
              <a:lnSpc>
                <a:spcPct val="90000"/>
              </a:lnSpc>
              <a:defRPr/>
            </a:pPr>
            <a:r>
              <a:rPr lang="en-US" sz="2400" smtClean="0"/>
              <a:t>View Itunes Store</a:t>
            </a:r>
          </a:p>
          <a:p>
            <a:pPr lvl="1" eaLnBrk="1" hangingPunct="1">
              <a:lnSpc>
                <a:spcPct val="90000"/>
              </a:lnSpc>
              <a:defRPr/>
            </a:pPr>
            <a:r>
              <a:rPr lang="en-US" sz="2400" smtClean="0"/>
              <a:t>Click on Podcasts</a:t>
            </a:r>
          </a:p>
          <a:p>
            <a:pPr lvl="2" eaLnBrk="1" hangingPunct="1">
              <a:lnSpc>
                <a:spcPct val="90000"/>
              </a:lnSpc>
              <a:defRPr/>
            </a:pPr>
            <a:r>
              <a:rPr lang="en-US" sz="2000" smtClean="0"/>
              <a:t>Listen 	</a:t>
            </a:r>
          </a:p>
          <a:p>
            <a:pPr lvl="2" eaLnBrk="1" hangingPunct="1">
              <a:lnSpc>
                <a:spcPct val="90000"/>
              </a:lnSpc>
              <a:defRPr/>
            </a:pPr>
            <a:r>
              <a:rPr lang="en-US" sz="2000" smtClean="0"/>
              <a:t>Subscribe</a:t>
            </a:r>
          </a:p>
          <a:p>
            <a:pPr lvl="3" eaLnBrk="1" hangingPunct="1">
              <a:lnSpc>
                <a:spcPct val="90000"/>
              </a:lnSpc>
              <a:defRPr/>
            </a:pPr>
            <a:r>
              <a:rPr lang="en-US" sz="1800" smtClean="0"/>
              <a:t>This will automatically subscribe to future episodes</a:t>
            </a:r>
          </a:p>
          <a:p>
            <a:pPr eaLnBrk="1" hangingPunct="1">
              <a:lnSpc>
                <a:spcPct val="90000"/>
              </a:lnSpc>
              <a:defRPr/>
            </a:pPr>
            <a:endParaRPr lang="en-US" sz="2800" smtClean="0"/>
          </a:p>
          <a:p>
            <a:pPr lvl="1" eaLnBrk="1" hangingPunct="1">
              <a:lnSpc>
                <a:spcPct val="90000"/>
              </a:lnSpc>
              <a:defRPr/>
            </a:pPr>
            <a:endParaRPr lang="en-US" sz="2400" smtClean="0"/>
          </a:p>
          <a:p>
            <a:pPr lvl="1" eaLnBrk="1" hangingPunct="1">
              <a:lnSpc>
                <a:spcPct val="90000"/>
              </a:lnSpc>
              <a:defRPr/>
            </a:pPr>
            <a:endParaRPr lang="en-US" sz="2400" smtClean="0"/>
          </a:p>
          <a:p>
            <a:pPr lvl="1" eaLnBrk="1" hangingPunct="1">
              <a:lnSpc>
                <a:spcPct val="90000"/>
              </a:lnSpc>
              <a:buFont typeface="Wingdings" pitchFamily="48" charset="2"/>
              <a:buNone/>
              <a:defRPr/>
            </a:pPr>
            <a:endParaRPr lang="en-US" sz="2400" smtClean="0"/>
          </a:p>
          <a:p>
            <a:pPr lvl="1" eaLnBrk="1" hangingPunct="1">
              <a:lnSpc>
                <a:spcPct val="90000"/>
              </a:lnSpc>
              <a:buFont typeface="Wingdings" pitchFamily="48" charset="2"/>
              <a:buNone/>
              <a:defRPr/>
            </a:pPr>
            <a:endParaRPr lang="en-US" sz="2400" smtClean="0"/>
          </a:p>
          <a:p>
            <a:pPr eaLnBrk="1" hangingPunct="1">
              <a:lnSpc>
                <a:spcPct val="90000"/>
              </a:lnSpc>
              <a:buFont typeface="Wingdings" pitchFamily="48" charset="2"/>
              <a:buNone/>
              <a:defRPr/>
            </a:pPr>
            <a:endParaRPr lang="en-US" sz="280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defRPr/>
            </a:pPr>
            <a:r>
              <a:rPr lang="en-US" smtClean="0"/>
              <a:t>Subscribing to Podcasts</a:t>
            </a:r>
            <a:br>
              <a:rPr lang="en-US" smtClean="0"/>
            </a:br>
            <a:r>
              <a:rPr lang="en-US" smtClean="0"/>
              <a:t>from Internet Websites</a:t>
            </a:r>
          </a:p>
        </p:txBody>
      </p:sp>
      <p:sp>
        <p:nvSpPr>
          <p:cNvPr id="13315" name="Rectangle 3"/>
          <p:cNvSpPr>
            <a:spLocks noGrp="1" noChangeArrowheads="1"/>
          </p:cNvSpPr>
          <p:nvPr>
            <p:ph type="body" idx="1"/>
          </p:nvPr>
        </p:nvSpPr>
        <p:spPr/>
        <p:txBody>
          <a:bodyPr/>
          <a:lstStyle/>
          <a:p>
            <a:pPr eaLnBrk="1" hangingPunct="1">
              <a:lnSpc>
                <a:spcPct val="90000"/>
              </a:lnSpc>
              <a:defRPr/>
            </a:pPr>
            <a:r>
              <a:rPr lang="en-US" sz="2800" smtClean="0"/>
              <a:t>Go to Podcast Alley</a:t>
            </a:r>
          </a:p>
          <a:p>
            <a:pPr lvl="1" eaLnBrk="1" hangingPunct="1">
              <a:lnSpc>
                <a:spcPct val="90000"/>
              </a:lnSpc>
              <a:defRPr/>
            </a:pPr>
            <a:r>
              <a:rPr lang="en-US" sz="2400" smtClean="0">
                <a:hlinkClick r:id="rId3"/>
              </a:rPr>
              <a:t>Http://www.podcastalley.com</a:t>
            </a:r>
            <a:endParaRPr lang="en-US" sz="2400" smtClean="0"/>
          </a:p>
          <a:p>
            <a:pPr lvl="1" eaLnBrk="1" hangingPunct="1">
              <a:lnSpc>
                <a:spcPct val="90000"/>
              </a:lnSpc>
              <a:defRPr/>
            </a:pPr>
            <a:r>
              <a:rPr lang="en-US" sz="2400" smtClean="0"/>
              <a:t>Review Categories</a:t>
            </a:r>
          </a:p>
          <a:p>
            <a:pPr lvl="1" eaLnBrk="1" hangingPunct="1">
              <a:lnSpc>
                <a:spcPct val="90000"/>
              </a:lnSpc>
              <a:defRPr/>
            </a:pPr>
            <a:r>
              <a:rPr lang="en-US" sz="2400" smtClean="0"/>
              <a:t>Search for Podcasting in Education</a:t>
            </a:r>
          </a:p>
          <a:p>
            <a:pPr lvl="1" eaLnBrk="1" hangingPunct="1">
              <a:lnSpc>
                <a:spcPct val="90000"/>
              </a:lnSpc>
              <a:defRPr/>
            </a:pPr>
            <a:r>
              <a:rPr lang="en-US" sz="2400" smtClean="0"/>
              <a:t>Kidcast</a:t>
            </a:r>
          </a:p>
          <a:p>
            <a:pPr lvl="2" eaLnBrk="1" hangingPunct="1">
              <a:lnSpc>
                <a:spcPct val="90000"/>
              </a:lnSpc>
              <a:defRPr/>
            </a:pPr>
            <a:r>
              <a:rPr lang="en-US" sz="2000" smtClean="0"/>
              <a:t>Click on Get Podcast</a:t>
            </a:r>
          </a:p>
          <a:p>
            <a:pPr lvl="2" eaLnBrk="1" hangingPunct="1">
              <a:lnSpc>
                <a:spcPct val="90000"/>
              </a:lnSpc>
              <a:defRPr/>
            </a:pPr>
            <a:r>
              <a:rPr lang="en-US" sz="2000" smtClean="0"/>
              <a:t>Highlight URL</a:t>
            </a:r>
          </a:p>
          <a:p>
            <a:pPr lvl="2" eaLnBrk="1" hangingPunct="1">
              <a:lnSpc>
                <a:spcPct val="90000"/>
              </a:lnSpc>
              <a:defRPr/>
            </a:pPr>
            <a:r>
              <a:rPr lang="en-US" sz="2000" smtClean="0"/>
              <a:t>Copy URL</a:t>
            </a:r>
          </a:p>
          <a:p>
            <a:pPr lvl="1" eaLnBrk="1" hangingPunct="1">
              <a:lnSpc>
                <a:spcPct val="90000"/>
              </a:lnSpc>
              <a:defRPr/>
            </a:pPr>
            <a:r>
              <a:rPr lang="en-US" sz="2400" smtClean="0"/>
              <a:t>Open Itunes</a:t>
            </a:r>
          </a:p>
          <a:p>
            <a:pPr lvl="2" eaLnBrk="1" hangingPunct="1">
              <a:lnSpc>
                <a:spcPct val="90000"/>
              </a:lnSpc>
              <a:defRPr/>
            </a:pPr>
            <a:r>
              <a:rPr lang="en-US" sz="2000" smtClean="0"/>
              <a:t>Click on Advanced</a:t>
            </a:r>
          </a:p>
          <a:p>
            <a:pPr lvl="2" eaLnBrk="1" hangingPunct="1">
              <a:lnSpc>
                <a:spcPct val="90000"/>
              </a:lnSpc>
              <a:defRPr/>
            </a:pPr>
            <a:r>
              <a:rPr lang="en-US" sz="2000" smtClean="0"/>
              <a:t>Subscribe to Podcast</a:t>
            </a:r>
          </a:p>
          <a:p>
            <a:pPr lvl="2" eaLnBrk="1" hangingPunct="1">
              <a:lnSpc>
                <a:spcPct val="90000"/>
              </a:lnSpc>
              <a:defRPr/>
            </a:pPr>
            <a:r>
              <a:rPr lang="en-US" sz="2000" smtClean="0"/>
              <a:t>Copy URL in box</a:t>
            </a:r>
          </a:p>
          <a:p>
            <a:pPr lvl="1" eaLnBrk="1" hangingPunct="1">
              <a:lnSpc>
                <a:spcPct val="90000"/>
              </a:lnSpc>
              <a:defRPr/>
            </a:pPr>
            <a:endParaRPr lang="en-US" sz="2400" smtClean="0"/>
          </a:p>
          <a:p>
            <a:pPr lvl="2" eaLnBrk="1" hangingPunct="1">
              <a:lnSpc>
                <a:spcPct val="90000"/>
              </a:lnSpc>
              <a:buFont typeface="Wingdings" pitchFamily="48" charset="2"/>
              <a:buNone/>
              <a:defRPr/>
            </a:pPr>
            <a:endParaRPr lang="en-US" sz="2000" smtClean="0"/>
          </a:p>
          <a:p>
            <a:pPr lvl="1" eaLnBrk="1" hangingPunct="1">
              <a:lnSpc>
                <a:spcPct val="90000"/>
              </a:lnSpc>
              <a:defRPr/>
            </a:pPr>
            <a:endParaRPr lang="en-US" sz="2400" smtClean="0"/>
          </a:p>
          <a:p>
            <a:pPr eaLnBrk="1" hangingPunct="1">
              <a:lnSpc>
                <a:spcPct val="90000"/>
              </a:lnSpc>
              <a:defRPr/>
            </a:pPr>
            <a:endParaRPr lang="en-US" sz="2800" smtClean="0"/>
          </a:p>
          <a:p>
            <a:pPr lvl="1" eaLnBrk="1" hangingPunct="1">
              <a:lnSpc>
                <a:spcPct val="90000"/>
              </a:lnSpc>
              <a:defRPr/>
            </a:pPr>
            <a:endParaRPr lang="en-US" sz="240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lue Horizon">
  <a:themeElements>
    <a:clrScheme name="Blue Horizon 1">
      <a:dk1>
        <a:srgbClr val="000000"/>
      </a:dk1>
      <a:lt1>
        <a:srgbClr val="E8EAE9"/>
      </a:lt1>
      <a:dk2>
        <a:srgbClr val="000000"/>
      </a:dk2>
      <a:lt2>
        <a:srgbClr val="808080"/>
      </a:lt2>
      <a:accent1>
        <a:srgbClr val="99CCFF"/>
      </a:accent1>
      <a:accent2>
        <a:srgbClr val="CCCCFF"/>
      </a:accent2>
      <a:accent3>
        <a:srgbClr val="F2F3F2"/>
      </a:accent3>
      <a:accent4>
        <a:srgbClr val="000000"/>
      </a:accent4>
      <a:accent5>
        <a:srgbClr val="CAE2FF"/>
      </a:accent5>
      <a:accent6>
        <a:srgbClr val="B9B9E7"/>
      </a:accent6>
      <a:hlink>
        <a:srgbClr val="3333CC"/>
      </a:hlink>
      <a:folHlink>
        <a:srgbClr val="AF67FF"/>
      </a:folHlink>
    </a:clrScheme>
    <a:fontScheme name="Blue Horizon">
      <a:majorFont>
        <a:latin typeface="Times New Roman"/>
        <a:ea typeface="MS Pゴシック"/>
        <a:cs typeface=""/>
      </a:majorFont>
      <a:minorFont>
        <a:latin typeface="Times New Roman"/>
        <a:ea typeface="MS P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48"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48" charset="-128"/>
          </a:defRPr>
        </a:defPPr>
      </a:lstStyle>
    </a:lnDef>
  </a:objectDefaults>
  <a:extraClrSchemeLst>
    <a:extraClrScheme>
      <a:clrScheme name="Blue Horizon 1">
        <a:dk1>
          <a:srgbClr val="000000"/>
        </a:dk1>
        <a:lt1>
          <a:srgbClr val="E8EAE9"/>
        </a:lt1>
        <a:dk2>
          <a:srgbClr val="000000"/>
        </a:dk2>
        <a:lt2>
          <a:srgbClr val="808080"/>
        </a:lt2>
        <a:accent1>
          <a:srgbClr val="99CCFF"/>
        </a:accent1>
        <a:accent2>
          <a:srgbClr val="CCCCFF"/>
        </a:accent2>
        <a:accent3>
          <a:srgbClr val="F2F3F2"/>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ue Horizon 2">
        <a:dk1>
          <a:srgbClr val="000000"/>
        </a:dk1>
        <a:lt1>
          <a:srgbClr val="E8EAE9"/>
        </a:lt1>
        <a:dk2>
          <a:srgbClr val="000000"/>
        </a:dk2>
        <a:lt2>
          <a:srgbClr val="3E3E5C"/>
        </a:lt2>
        <a:accent1>
          <a:srgbClr val="60597B"/>
        </a:accent1>
        <a:accent2>
          <a:srgbClr val="6666FF"/>
        </a:accent2>
        <a:accent3>
          <a:srgbClr val="F2F3F2"/>
        </a:accent3>
        <a:accent4>
          <a:srgbClr val="000000"/>
        </a:accent4>
        <a:accent5>
          <a:srgbClr val="B6B5BF"/>
        </a:accent5>
        <a:accent6>
          <a:srgbClr val="5C5CE7"/>
        </a:accent6>
        <a:hlink>
          <a:srgbClr val="99CCFF"/>
        </a:hlink>
        <a:folHlink>
          <a:srgbClr val="FFFF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Macintosh HD:Applications:Microsoft Office 2004:Templates:Presentations:Designs:Blue Horizon</Template>
  <TotalTime>3289</TotalTime>
  <Words>741</Words>
  <Application>Microsoft PowerPoint</Application>
  <PresentationFormat>On-screen Show (4:3)</PresentationFormat>
  <Paragraphs>138</Paragraphs>
  <Slides>14</Slides>
  <Notes>14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ＭＳ Ｐゴシック</vt:lpstr>
      <vt:lpstr>Times New Roman</vt:lpstr>
      <vt:lpstr>MS Pゴシック</vt:lpstr>
      <vt:lpstr>Wingdings</vt:lpstr>
      <vt:lpstr>Blue Horizon</vt:lpstr>
      <vt:lpstr>Podcasting in Education</vt:lpstr>
      <vt:lpstr>Podcasting</vt:lpstr>
      <vt:lpstr>Who Uses Podcasting?</vt:lpstr>
      <vt:lpstr>Current Classroom Practices</vt:lpstr>
      <vt:lpstr>Current Classroom Practices</vt:lpstr>
      <vt:lpstr>Gathering Ideas for Podcasts</vt:lpstr>
      <vt:lpstr>Examples of Podcasts</vt:lpstr>
      <vt:lpstr>Listening to Podcasts and  Subscribing to Podcasts</vt:lpstr>
      <vt:lpstr>Subscribing to Podcasts from Internet Websites</vt:lpstr>
      <vt:lpstr>Brainstorming Ideas</vt:lpstr>
      <vt:lpstr>Steps for Planning</vt:lpstr>
      <vt:lpstr>Additional Planning</vt:lpstr>
      <vt:lpstr>Things to Consider….</vt:lpstr>
      <vt:lpstr>Copyright and FairUse</vt:lpstr>
    </vt:vector>
  </TitlesOfParts>
  <Company>Colette  Cairns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Podcasting in Education</dc:title>
  <dc:creator>Colette  Cairns</dc:creator>
  <cp:lastModifiedBy> </cp:lastModifiedBy>
  <cp:revision>53</cp:revision>
  <dcterms:created xsi:type="dcterms:W3CDTF">2007-12-02T19:22:19Z</dcterms:created>
  <dcterms:modified xsi:type="dcterms:W3CDTF">2012-01-23T15:02:07Z</dcterms:modified>
</cp:coreProperties>
</file>